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98" r:id="rId3"/>
    <p:sldId id="300" r:id="rId4"/>
    <p:sldId id="302" r:id="rId5"/>
    <p:sldId id="301" r:id="rId6"/>
    <p:sldId id="303" r:id="rId7"/>
    <p:sldId id="304" r:id="rId8"/>
    <p:sldId id="305" r:id="rId9"/>
    <p:sldId id="306" r:id="rId10"/>
    <p:sldId id="307" r:id="rId11"/>
    <p:sldId id="308" r:id="rId12"/>
    <p:sldId id="309" r:id="rId13"/>
    <p:sldId id="310" r:id="rId14"/>
  </p:sldIdLst>
  <p:sldSz cx="12192000" cy="6858000"/>
  <p:notesSz cx="6858000" cy="9144000"/>
  <p:defaultText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D9FD"/>
    <a:srgbClr val="60C0F0"/>
    <a:srgbClr val="FFEF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4660"/>
  </p:normalViewPr>
  <p:slideViewPr>
    <p:cSldViewPr snapToGrid="0">
      <p:cViewPr varScale="1">
        <p:scale>
          <a:sx n="79" d="100"/>
          <a:sy n="79" d="100"/>
        </p:scale>
        <p:origin x="3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FAC7B6-E3AF-441B-AD0C-104C1425184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NG"/>
        </a:p>
      </dgm:t>
    </dgm:pt>
    <dgm:pt modelId="{0188EC88-4EEE-4F95-A12D-C3BD46023F71}">
      <dgm:prSet custT="1"/>
      <dgm:spPr>
        <a:solidFill>
          <a:srgbClr val="60C0F0"/>
        </a:solidFill>
      </dgm:spPr>
      <dgm:t>
        <a:bodyPr/>
        <a:lstStyle/>
        <a:p>
          <a:r>
            <a:rPr lang="en-US" sz="1800" b="1" dirty="0">
              <a:solidFill>
                <a:schemeClr val="tx1"/>
              </a:solidFill>
              <a:latin typeface="Arial Rounded MT Bold" panose="020F0704030504030204" pitchFamily="34" charset="0"/>
            </a:rPr>
            <a:t>1.  </a:t>
          </a:r>
          <a:r>
            <a:rPr lang="en-NG" sz="1800" b="1" dirty="0">
              <a:solidFill>
                <a:schemeClr val="tx1"/>
              </a:solidFill>
              <a:latin typeface="Arial Rounded MT Bold" panose="020F0704030504030204" pitchFamily="34" charset="0"/>
            </a:rPr>
            <a:t>The Calm Before the Storm</a:t>
          </a:r>
        </a:p>
      </dgm:t>
    </dgm:pt>
    <dgm:pt modelId="{53950B47-B6CB-45E8-8E5A-BA7A00C1DCEA}" type="parTrans" cxnId="{732C65A3-85DE-4243-9F73-5FAC6DA1621D}">
      <dgm:prSet/>
      <dgm:spPr/>
      <dgm:t>
        <a:bodyPr/>
        <a:lstStyle/>
        <a:p>
          <a:endParaRPr lang="en-NG"/>
        </a:p>
      </dgm:t>
    </dgm:pt>
    <dgm:pt modelId="{1E7905A2-4664-46C1-91B2-0EB49203CE20}" type="sibTrans" cxnId="{732C65A3-85DE-4243-9F73-5FAC6DA1621D}">
      <dgm:prSet/>
      <dgm:spPr/>
      <dgm:t>
        <a:bodyPr/>
        <a:lstStyle/>
        <a:p>
          <a:endParaRPr lang="en-NG"/>
        </a:p>
      </dgm:t>
    </dgm:pt>
    <dgm:pt modelId="{922B166B-C59B-4633-854F-A9368B564DB3}">
      <dgm:prSet custT="1"/>
      <dgm:spPr>
        <a:solidFill>
          <a:srgbClr val="60C0F0"/>
        </a:solidFill>
      </dgm:spPr>
      <dgm:t>
        <a:bodyPr/>
        <a:lstStyle/>
        <a:p>
          <a:r>
            <a:rPr lang="en-US" sz="1800" b="1" kern="1200" dirty="0">
              <a:solidFill>
                <a:schemeClr val="tx1"/>
              </a:solidFill>
              <a:latin typeface="Arial Rounded MT Bold" panose="020F0704030504030204" pitchFamily="34" charset="0"/>
              <a:ea typeface="+mn-ea"/>
              <a:cs typeface="+mn-cs"/>
            </a:rPr>
            <a:t>2.  The Meteoric Rise</a:t>
          </a:r>
          <a:endParaRPr lang="en-NG" sz="1800" b="1" kern="1200" dirty="0">
            <a:solidFill>
              <a:schemeClr val="tx1"/>
            </a:solidFill>
            <a:latin typeface="Arial Rounded MT Bold" panose="020F0704030504030204" pitchFamily="34" charset="0"/>
            <a:ea typeface="+mn-ea"/>
            <a:cs typeface="+mn-cs"/>
          </a:endParaRPr>
        </a:p>
      </dgm:t>
    </dgm:pt>
    <dgm:pt modelId="{422D4863-8D32-4EAC-817B-64727A70CABC}" type="parTrans" cxnId="{494693CD-38F6-4BA4-BB59-52CA5E99EBC3}">
      <dgm:prSet/>
      <dgm:spPr/>
      <dgm:t>
        <a:bodyPr/>
        <a:lstStyle/>
        <a:p>
          <a:endParaRPr lang="en-NG"/>
        </a:p>
      </dgm:t>
    </dgm:pt>
    <dgm:pt modelId="{FAD6ED35-77A4-4E4A-9D55-5EE71722C0AF}" type="sibTrans" cxnId="{494693CD-38F6-4BA4-BB59-52CA5E99EBC3}">
      <dgm:prSet/>
      <dgm:spPr/>
      <dgm:t>
        <a:bodyPr/>
        <a:lstStyle/>
        <a:p>
          <a:endParaRPr lang="en-NG"/>
        </a:p>
      </dgm:t>
    </dgm:pt>
    <dgm:pt modelId="{24876424-10F5-4BD7-B92E-622AFCC40E99}">
      <dgm:prSet custT="1"/>
      <dgm:spPr>
        <a:solidFill>
          <a:srgbClr val="60C0F0"/>
        </a:solidFill>
      </dgm:spPr>
      <dgm:t>
        <a:bodyPr/>
        <a:lstStyle/>
        <a:p>
          <a:r>
            <a:rPr lang="en-US" sz="1800" b="1" kern="1200" dirty="0">
              <a:solidFill>
                <a:schemeClr val="tx1"/>
              </a:solidFill>
              <a:latin typeface="Arial Rounded MT Bold" panose="020F0704030504030204" pitchFamily="34" charset="0"/>
              <a:ea typeface="+mn-ea"/>
              <a:cs typeface="+mn-cs"/>
            </a:rPr>
            <a:t>3.  The Unforeseen Contraction</a:t>
          </a:r>
          <a:endParaRPr lang="en-NG" sz="1800" b="1" kern="1200" dirty="0">
            <a:solidFill>
              <a:schemeClr val="tx1"/>
            </a:solidFill>
            <a:latin typeface="Arial Rounded MT Bold" panose="020F0704030504030204" pitchFamily="34" charset="0"/>
            <a:ea typeface="+mn-ea"/>
            <a:cs typeface="+mn-cs"/>
          </a:endParaRPr>
        </a:p>
      </dgm:t>
    </dgm:pt>
    <dgm:pt modelId="{DDA4AFE2-64AA-4286-812E-285C4898B21B}" type="parTrans" cxnId="{D1D6BCA9-9D18-4B6A-AF0D-19EE3ADAF686}">
      <dgm:prSet/>
      <dgm:spPr/>
      <dgm:t>
        <a:bodyPr/>
        <a:lstStyle/>
        <a:p>
          <a:endParaRPr lang="en-NG"/>
        </a:p>
      </dgm:t>
    </dgm:pt>
    <dgm:pt modelId="{24189865-8C4C-4EB1-B2CE-CF3B511C9FF7}" type="sibTrans" cxnId="{D1D6BCA9-9D18-4B6A-AF0D-19EE3ADAF686}">
      <dgm:prSet/>
      <dgm:spPr/>
      <dgm:t>
        <a:bodyPr/>
        <a:lstStyle/>
        <a:p>
          <a:endParaRPr lang="en-NG"/>
        </a:p>
      </dgm:t>
    </dgm:pt>
    <dgm:pt modelId="{763EC92B-77F1-4E25-9D50-B76E98FD9B54}">
      <dgm:prSet custT="1"/>
      <dgm:spPr>
        <a:solidFill>
          <a:srgbClr val="60C0F0"/>
        </a:solidFill>
      </dgm:spPr>
      <dgm:t>
        <a:bodyPr/>
        <a:lstStyle/>
        <a:p>
          <a:r>
            <a:rPr lang="en-US" sz="1800" b="1" kern="1200" dirty="0">
              <a:solidFill>
                <a:schemeClr val="tx1"/>
              </a:solidFill>
              <a:latin typeface="Arial Rounded MT Bold" panose="020F0704030504030204" pitchFamily="34" charset="0"/>
              <a:ea typeface="+mn-ea"/>
              <a:cs typeface="+mn-cs"/>
            </a:rPr>
            <a:t>4.  The 2023 Recovery Gamble</a:t>
          </a:r>
          <a:endParaRPr lang="en-NG" sz="1800" b="1" kern="1200" dirty="0">
            <a:solidFill>
              <a:schemeClr val="tx1"/>
            </a:solidFill>
            <a:latin typeface="Arial Rounded MT Bold" panose="020F0704030504030204" pitchFamily="34" charset="0"/>
            <a:ea typeface="+mn-ea"/>
            <a:cs typeface="+mn-cs"/>
          </a:endParaRPr>
        </a:p>
      </dgm:t>
    </dgm:pt>
    <dgm:pt modelId="{63534FC8-F43A-4BBD-B86D-E8568456DB21}" type="parTrans" cxnId="{DCFF837A-FEF7-458A-A5BF-3DEB60DD243D}">
      <dgm:prSet/>
      <dgm:spPr/>
      <dgm:t>
        <a:bodyPr/>
        <a:lstStyle/>
        <a:p>
          <a:endParaRPr lang="en-NG"/>
        </a:p>
      </dgm:t>
    </dgm:pt>
    <dgm:pt modelId="{D27F9503-4374-4DF5-B31B-AB011C1FDF26}" type="sibTrans" cxnId="{DCFF837A-FEF7-458A-A5BF-3DEB60DD243D}">
      <dgm:prSet/>
      <dgm:spPr/>
      <dgm:t>
        <a:bodyPr/>
        <a:lstStyle/>
        <a:p>
          <a:endParaRPr lang="en-NG"/>
        </a:p>
      </dgm:t>
    </dgm:pt>
    <dgm:pt modelId="{EE266EF2-9E59-4AA7-9B47-EB67EDC9F918}">
      <dgm:prSet custT="1"/>
      <dgm:spPr>
        <a:solidFill>
          <a:srgbClr val="60C0F0"/>
        </a:solidFill>
      </dgm:spPr>
      <dgm:t>
        <a:bodyPr/>
        <a:lstStyle/>
        <a:p>
          <a:r>
            <a:rPr lang="en-US" sz="1800" b="1" kern="1200" dirty="0">
              <a:solidFill>
                <a:schemeClr val="tx1"/>
              </a:solidFill>
              <a:latin typeface="Arial Rounded MT Bold" panose="020F0704030504030204" pitchFamily="34" charset="0"/>
              <a:ea typeface="+mn-ea"/>
              <a:cs typeface="+mn-cs"/>
            </a:rPr>
            <a:t>5.  The Battle for Profitability</a:t>
          </a:r>
          <a:endParaRPr lang="en-NG" sz="1800" b="1" kern="1200" dirty="0">
            <a:solidFill>
              <a:schemeClr val="tx1"/>
            </a:solidFill>
            <a:latin typeface="Arial Rounded MT Bold" panose="020F0704030504030204" pitchFamily="34" charset="0"/>
            <a:ea typeface="+mn-ea"/>
            <a:cs typeface="+mn-cs"/>
          </a:endParaRPr>
        </a:p>
      </dgm:t>
    </dgm:pt>
    <dgm:pt modelId="{7A2D22C4-D4DB-4371-AB01-7D330255593E}" type="parTrans" cxnId="{1252F259-6FD5-4C7E-B7A5-3C515B7212C4}">
      <dgm:prSet/>
      <dgm:spPr/>
      <dgm:t>
        <a:bodyPr/>
        <a:lstStyle/>
        <a:p>
          <a:endParaRPr lang="en-NG"/>
        </a:p>
      </dgm:t>
    </dgm:pt>
    <dgm:pt modelId="{46C8C5EE-8394-4B15-ACC8-7454A2F581B4}" type="sibTrans" cxnId="{1252F259-6FD5-4C7E-B7A5-3C515B7212C4}">
      <dgm:prSet/>
      <dgm:spPr/>
      <dgm:t>
        <a:bodyPr/>
        <a:lstStyle/>
        <a:p>
          <a:endParaRPr lang="en-NG"/>
        </a:p>
      </dgm:t>
    </dgm:pt>
    <dgm:pt modelId="{CB9A145D-6C69-4896-84A4-B8362E1132B9}">
      <dgm:prSet custT="1"/>
      <dgm:spPr>
        <a:solidFill>
          <a:srgbClr val="60C0F0"/>
        </a:solidFill>
      </dgm:spPr>
      <dgm:t>
        <a:bodyPr/>
        <a:lstStyle/>
        <a:p>
          <a:r>
            <a:rPr lang="en-US" sz="1800" b="1" kern="1200" dirty="0">
              <a:solidFill>
                <a:schemeClr val="tx1"/>
              </a:solidFill>
              <a:latin typeface="Arial Rounded MT Bold" panose="020F0704030504030204" pitchFamily="34" charset="0"/>
              <a:ea typeface="+mn-ea"/>
              <a:cs typeface="+mn-cs"/>
            </a:rPr>
            <a:t>6.  Refining Strategies and Maximizing Strengths</a:t>
          </a:r>
          <a:endParaRPr lang="en-NG" sz="1800" b="1" kern="1200" dirty="0">
            <a:solidFill>
              <a:schemeClr val="tx1"/>
            </a:solidFill>
            <a:latin typeface="Arial Rounded MT Bold" panose="020F0704030504030204" pitchFamily="34" charset="0"/>
            <a:ea typeface="+mn-ea"/>
            <a:cs typeface="+mn-cs"/>
          </a:endParaRPr>
        </a:p>
      </dgm:t>
    </dgm:pt>
    <dgm:pt modelId="{A68B9E83-6EA1-4CD4-B433-38E505A46E33}" type="parTrans" cxnId="{2FF4FED4-B161-4551-B87B-C9B36EC11E09}">
      <dgm:prSet/>
      <dgm:spPr/>
      <dgm:t>
        <a:bodyPr/>
        <a:lstStyle/>
        <a:p>
          <a:endParaRPr lang="en-NG"/>
        </a:p>
      </dgm:t>
    </dgm:pt>
    <dgm:pt modelId="{44616F17-B88E-4065-BFE0-EAB3F1885569}" type="sibTrans" cxnId="{2FF4FED4-B161-4551-B87B-C9B36EC11E09}">
      <dgm:prSet/>
      <dgm:spPr/>
      <dgm:t>
        <a:bodyPr/>
        <a:lstStyle/>
        <a:p>
          <a:endParaRPr lang="en-NG"/>
        </a:p>
      </dgm:t>
    </dgm:pt>
    <dgm:pt modelId="{F3733D52-0BFD-4701-BA8F-F9FCB10A2165}">
      <dgm:prSet custT="1"/>
      <dgm:spPr>
        <a:solidFill>
          <a:srgbClr val="60C0F0"/>
        </a:solidFill>
      </dgm:spPr>
      <dgm:t>
        <a:bodyPr/>
        <a:lstStyle/>
        <a:p>
          <a:r>
            <a:rPr lang="en-US" sz="1800" b="1" kern="1200" dirty="0">
              <a:solidFill>
                <a:schemeClr val="tx1"/>
              </a:solidFill>
              <a:latin typeface="Arial Rounded MT Bold" panose="020F0704030504030204" pitchFamily="34" charset="0"/>
              <a:ea typeface="+mn-ea"/>
              <a:cs typeface="+mn-cs"/>
            </a:rPr>
            <a:t>7.  The Takeaway and Impact</a:t>
          </a:r>
          <a:endParaRPr lang="en-NG" sz="1800" b="1" kern="1200" dirty="0">
            <a:solidFill>
              <a:schemeClr val="tx1"/>
            </a:solidFill>
            <a:latin typeface="Arial Rounded MT Bold" panose="020F0704030504030204" pitchFamily="34" charset="0"/>
            <a:ea typeface="+mn-ea"/>
            <a:cs typeface="+mn-cs"/>
          </a:endParaRPr>
        </a:p>
      </dgm:t>
    </dgm:pt>
    <dgm:pt modelId="{E5187FB7-F1B8-4975-B603-C9C2538245B3}" type="parTrans" cxnId="{2A2A6B9B-9985-4E36-AE37-296DE4CB7E0B}">
      <dgm:prSet/>
      <dgm:spPr/>
      <dgm:t>
        <a:bodyPr/>
        <a:lstStyle/>
        <a:p>
          <a:endParaRPr lang="en-NG"/>
        </a:p>
      </dgm:t>
    </dgm:pt>
    <dgm:pt modelId="{831163F7-394B-4A4C-8971-504DA9F5FD79}" type="sibTrans" cxnId="{2A2A6B9B-9985-4E36-AE37-296DE4CB7E0B}">
      <dgm:prSet/>
      <dgm:spPr/>
      <dgm:t>
        <a:bodyPr/>
        <a:lstStyle/>
        <a:p>
          <a:endParaRPr lang="en-NG"/>
        </a:p>
      </dgm:t>
    </dgm:pt>
    <dgm:pt modelId="{4C81FB61-06E3-4EA5-9458-7B9F7E2A2DF5}" type="pres">
      <dgm:prSet presAssocID="{0DFAC7B6-E3AF-441B-AD0C-104C14251841}" presName="diagram" presStyleCnt="0">
        <dgm:presLayoutVars>
          <dgm:dir/>
          <dgm:resizeHandles val="exact"/>
        </dgm:presLayoutVars>
      </dgm:prSet>
      <dgm:spPr/>
    </dgm:pt>
    <dgm:pt modelId="{088981BF-C941-4051-8801-3C1D0A839A1D}" type="pres">
      <dgm:prSet presAssocID="{0188EC88-4EEE-4F95-A12D-C3BD46023F71}" presName="node" presStyleLbl="node1" presStyleIdx="0" presStyleCnt="7">
        <dgm:presLayoutVars>
          <dgm:bulletEnabled val="1"/>
        </dgm:presLayoutVars>
      </dgm:prSet>
      <dgm:spPr/>
    </dgm:pt>
    <dgm:pt modelId="{431E97A8-DDC5-45B4-9644-C5153153E2E3}" type="pres">
      <dgm:prSet presAssocID="{1E7905A2-4664-46C1-91B2-0EB49203CE20}" presName="sibTrans" presStyleCnt="0"/>
      <dgm:spPr/>
    </dgm:pt>
    <dgm:pt modelId="{9D473C53-D718-4911-ABBC-9FCF983AF680}" type="pres">
      <dgm:prSet presAssocID="{922B166B-C59B-4633-854F-A9368B564DB3}" presName="node" presStyleLbl="node1" presStyleIdx="1" presStyleCnt="7">
        <dgm:presLayoutVars>
          <dgm:bulletEnabled val="1"/>
        </dgm:presLayoutVars>
      </dgm:prSet>
      <dgm:spPr/>
    </dgm:pt>
    <dgm:pt modelId="{EA151721-A421-4079-955F-4CE81B3CC48C}" type="pres">
      <dgm:prSet presAssocID="{FAD6ED35-77A4-4E4A-9D55-5EE71722C0AF}" presName="sibTrans" presStyleCnt="0"/>
      <dgm:spPr/>
    </dgm:pt>
    <dgm:pt modelId="{FE4BF6F5-4088-440D-B9AF-E9B8A09C6D75}" type="pres">
      <dgm:prSet presAssocID="{24876424-10F5-4BD7-B92E-622AFCC40E99}" presName="node" presStyleLbl="node1" presStyleIdx="2" presStyleCnt="7">
        <dgm:presLayoutVars>
          <dgm:bulletEnabled val="1"/>
        </dgm:presLayoutVars>
      </dgm:prSet>
      <dgm:spPr/>
    </dgm:pt>
    <dgm:pt modelId="{21D65ACA-D2F1-4E4E-B885-B274C26FF5C6}" type="pres">
      <dgm:prSet presAssocID="{24189865-8C4C-4EB1-B2CE-CF3B511C9FF7}" presName="sibTrans" presStyleCnt="0"/>
      <dgm:spPr/>
    </dgm:pt>
    <dgm:pt modelId="{50A1643A-A157-40E5-9820-B4C21749D8CB}" type="pres">
      <dgm:prSet presAssocID="{763EC92B-77F1-4E25-9D50-B76E98FD9B54}" presName="node" presStyleLbl="node1" presStyleIdx="3" presStyleCnt="7">
        <dgm:presLayoutVars>
          <dgm:bulletEnabled val="1"/>
        </dgm:presLayoutVars>
      </dgm:prSet>
      <dgm:spPr/>
    </dgm:pt>
    <dgm:pt modelId="{D792A55C-71D9-4C4C-977D-52DCEECE282F}" type="pres">
      <dgm:prSet presAssocID="{D27F9503-4374-4DF5-B31B-AB011C1FDF26}" presName="sibTrans" presStyleCnt="0"/>
      <dgm:spPr/>
    </dgm:pt>
    <dgm:pt modelId="{79C5AE89-40C4-4DE3-8E20-22BE9EC78FCD}" type="pres">
      <dgm:prSet presAssocID="{EE266EF2-9E59-4AA7-9B47-EB67EDC9F918}" presName="node" presStyleLbl="node1" presStyleIdx="4" presStyleCnt="7">
        <dgm:presLayoutVars>
          <dgm:bulletEnabled val="1"/>
        </dgm:presLayoutVars>
      </dgm:prSet>
      <dgm:spPr/>
    </dgm:pt>
    <dgm:pt modelId="{27656666-A36B-4BE2-86A3-1EF3A4EF50B4}" type="pres">
      <dgm:prSet presAssocID="{46C8C5EE-8394-4B15-ACC8-7454A2F581B4}" presName="sibTrans" presStyleCnt="0"/>
      <dgm:spPr/>
    </dgm:pt>
    <dgm:pt modelId="{1E8DDE9D-8F1A-413B-BE39-35E9F3263926}" type="pres">
      <dgm:prSet presAssocID="{CB9A145D-6C69-4896-84A4-B8362E1132B9}" presName="node" presStyleLbl="node1" presStyleIdx="5" presStyleCnt="7">
        <dgm:presLayoutVars>
          <dgm:bulletEnabled val="1"/>
        </dgm:presLayoutVars>
      </dgm:prSet>
      <dgm:spPr/>
    </dgm:pt>
    <dgm:pt modelId="{A07A48CB-842B-46CC-B13F-62012D387220}" type="pres">
      <dgm:prSet presAssocID="{44616F17-B88E-4065-BFE0-EAB3F1885569}" presName="sibTrans" presStyleCnt="0"/>
      <dgm:spPr/>
    </dgm:pt>
    <dgm:pt modelId="{83BAD67B-FD28-4024-A1B7-F0F33C90356E}" type="pres">
      <dgm:prSet presAssocID="{F3733D52-0BFD-4701-BA8F-F9FCB10A2165}" presName="node" presStyleLbl="node1" presStyleIdx="6" presStyleCnt="7">
        <dgm:presLayoutVars>
          <dgm:bulletEnabled val="1"/>
        </dgm:presLayoutVars>
      </dgm:prSet>
      <dgm:spPr/>
    </dgm:pt>
  </dgm:ptLst>
  <dgm:cxnLst>
    <dgm:cxn modelId="{5707E01B-35B8-4316-9287-EE2C4C4BA9BC}" type="presOf" srcId="{763EC92B-77F1-4E25-9D50-B76E98FD9B54}" destId="{50A1643A-A157-40E5-9820-B4C21749D8CB}" srcOrd="0" destOrd="0" presId="urn:microsoft.com/office/officeart/2005/8/layout/default"/>
    <dgm:cxn modelId="{F584C734-ECAB-4DD0-8E17-8A8C514A1B98}" type="presOf" srcId="{922B166B-C59B-4633-854F-A9368B564DB3}" destId="{9D473C53-D718-4911-ABBC-9FCF983AF680}" srcOrd="0" destOrd="0" presId="urn:microsoft.com/office/officeart/2005/8/layout/default"/>
    <dgm:cxn modelId="{45575A39-A7B6-45B8-8B6A-3CE6C8A33633}" type="presOf" srcId="{EE266EF2-9E59-4AA7-9B47-EB67EDC9F918}" destId="{79C5AE89-40C4-4DE3-8E20-22BE9EC78FCD}" srcOrd="0" destOrd="0" presId="urn:microsoft.com/office/officeart/2005/8/layout/default"/>
    <dgm:cxn modelId="{B14B0D6A-04CE-4AD0-81AC-30801FD0E566}" type="presOf" srcId="{24876424-10F5-4BD7-B92E-622AFCC40E99}" destId="{FE4BF6F5-4088-440D-B9AF-E9B8A09C6D75}" srcOrd="0" destOrd="0" presId="urn:microsoft.com/office/officeart/2005/8/layout/default"/>
    <dgm:cxn modelId="{DEE78E79-D17A-4CF0-9D69-D71FDBA81679}" type="presOf" srcId="{CB9A145D-6C69-4896-84A4-B8362E1132B9}" destId="{1E8DDE9D-8F1A-413B-BE39-35E9F3263926}" srcOrd="0" destOrd="0" presId="urn:microsoft.com/office/officeart/2005/8/layout/default"/>
    <dgm:cxn modelId="{1252F259-6FD5-4C7E-B7A5-3C515B7212C4}" srcId="{0DFAC7B6-E3AF-441B-AD0C-104C14251841}" destId="{EE266EF2-9E59-4AA7-9B47-EB67EDC9F918}" srcOrd="4" destOrd="0" parTransId="{7A2D22C4-D4DB-4371-AB01-7D330255593E}" sibTransId="{46C8C5EE-8394-4B15-ACC8-7454A2F581B4}"/>
    <dgm:cxn modelId="{DCFF837A-FEF7-458A-A5BF-3DEB60DD243D}" srcId="{0DFAC7B6-E3AF-441B-AD0C-104C14251841}" destId="{763EC92B-77F1-4E25-9D50-B76E98FD9B54}" srcOrd="3" destOrd="0" parTransId="{63534FC8-F43A-4BBD-B86D-E8568456DB21}" sibTransId="{D27F9503-4374-4DF5-B31B-AB011C1FDF26}"/>
    <dgm:cxn modelId="{AD940E8B-E6A6-4572-BA15-92BD032C02F3}" type="presOf" srcId="{F3733D52-0BFD-4701-BA8F-F9FCB10A2165}" destId="{83BAD67B-FD28-4024-A1B7-F0F33C90356E}" srcOrd="0" destOrd="0" presId="urn:microsoft.com/office/officeart/2005/8/layout/default"/>
    <dgm:cxn modelId="{2A2A6B9B-9985-4E36-AE37-296DE4CB7E0B}" srcId="{0DFAC7B6-E3AF-441B-AD0C-104C14251841}" destId="{F3733D52-0BFD-4701-BA8F-F9FCB10A2165}" srcOrd="6" destOrd="0" parTransId="{E5187FB7-F1B8-4975-B603-C9C2538245B3}" sibTransId="{831163F7-394B-4A4C-8971-504DA9F5FD79}"/>
    <dgm:cxn modelId="{732C65A3-85DE-4243-9F73-5FAC6DA1621D}" srcId="{0DFAC7B6-E3AF-441B-AD0C-104C14251841}" destId="{0188EC88-4EEE-4F95-A12D-C3BD46023F71}" srcOrd="0" destOrd="0" parTransId="{53950B47-B6CB-45E8-8E5A-BA7A00C1DCEA}" sibTransId="{1E7905A2-4664-46C1-91B2-0EB49203CE20}"/>
    <dgm:cxn modelId="{6E2D3DA4-B4EC-4843-B999-DD8E262AFBF0}" type="presOf" srcId="{0188EC88-4EEE-4F95-A12D-C3BD46023F71}" destId="{088981BF-C941-4051-8801-3C1D0A839A1D}" srcOrd="0" destOrd="0" presId="urn:microsoft.com/office/officeart/2005/8/layout/default"/>
    <dgm:cxn modelId="{D1D6BCA9-9D18-4B6A-AF0D-19EE3ADAF686}" srcId="{0DFAC7B6-E3AF-441B-AD0C-104C14251841}" destId="{24876424-10F5-4BD7-B92E-622AFCC40E99}" srcOrd="2" destOrd="0" parTransId="{DDA4AFE2-64AA-4286-812E-285C4898B21B}" sibTransId="{24189865-8C4C-4EB1-B2CE-CF3B511C9FF7}"/>
    <dgm:cxn modelId="{494693CD-38F6-4BA4-BB59-52CA5E99EBC3}" srcId="{0DFAC7B6-E3AF-441B-AD0C-104C14251841}" destId="{922B166B-C59B-4633-854F-A9368B564DB3}" srcOrd="1" destOrd="0" parTransId="{422D4863-8D32-4EAC-817B-64727A70CABC}" sibTransId="{FAD6ED35-77A4-4E4A-9D55-5EE71722C0AF}"/>
    <dgm:cxn modelId="{2FF4FED4-B161-4551-B87B-C9B36EC11E09}" srcId="{0DFAC7B6-E3AF-441B-AD0C-104C14251841}" destId="{CB9A145D-6C69-4896-84A4-B8362E1132B9}" srcOrd="5" destOrd="0" parTransId="{A68B9E83-6EA1-4CD4-B433-38E505A46E33}" sibTransId="{44616F17-B88E-4065-BFE0-EAB3F1885569}"/>
    <dgm:cxn modelId="{C5047CDE-9A71-4D69-9D26-8FD80DBDB850}" type="presOf" srcId="{0DFAC7B6-E3AF-441B-AD0C-104C14251841}" destId="{4C81FB61-06E3-4EA5-9458-7B9F7E2A2DF5}" srcOrd="0" destOrd="0" presId="urn:microsoft.com/office/officeart/2005/8/layout/default"/>
    <dgm:cxn modelId="{9E702268-502A-41DE-A662-552E7C0014F0}" type="presParOf" srcId="{4C81FB61-06E3-4EA5-9458-7B9F7E2A2DF5}" destId="{088981BF-C941-4051-8801-3C1D0A839A1D}" srcOrd="0" destOrd="0" presId="urn:microsoft.com/office/officeart/2005/8/layout/default"/>
    <dgm:cxn modelId="{BDC0D568-2C1B-426E-8829-AAF4112C2427}" type="presParOf" srcId="{4C81FB61-06E3-4EA5-9458-7B9F7E2A2DF5}" destId="{431E97A8-DDC5-45B4-9644-C5153153E2E3}" srcOrd="1" destOrd="0" presId="urn:microsoft.com/office/officeart/2005/8/layout/default"/>
    <dgm:cxn modelId="{032296CA-586C-4501-9D09-FC06250B87E2}" type="presParOf" srcId="{4C81FB61-06E3-4EA5-9458-7B9F7E2A2DF5}" destId="{9D473C53-D718-4911-ABBC-9FCF983AF680}" srcOrd="2" destOrd="0" presId="urn:microsoft.com/office/officeart/2005/8/layout/default"/>
    <dgm:cxn modelId="{4FA69548-5623-476C-B8FC-AFFD0A09303D}" type="presParOf" srcId="{4C81FB61-06E3-4EA5-9458-7B9F7E2A2DF5}" destId="{EA151721-A421-4079-955F-4CE81B3CC48C}" srcOrd="3" destOrd="0" presId="urn:microsoft.com/office/officeart/2005/8/layout/default"/>
    <dgm:cxn modelId="{F15A93F3-1121-4294-9188-170353D31BBE}" type="presParOf" srcId="{4C81FB61-06E3-4EA5-9458-7B9F7E2A2DF5}" destId="{FE4BF6F5-4088-440D-B9AF-E9B8A09C6D75}" srcOrd="4" destOrd="0" presId="urn:microsoft.com/office/officeart/2005/8/layout/default"/>
    <dgm:cxn modelId="{5DE57339-002F-4340-B4A4-688EFD9368DC}" type="presParOf" srcId="{4C81FB61-06E3-4EA5-9458-7B9F7E2A2DF5}" destId="{21D65ACA-D2F1-4E4E-B885-B274C26FF5C6}" srcOrd="5" destOrd="0" presId="urn:microsoft.com/office/officeart/2005/8/layout/default"/>
    <dgm:cxn modelId="{CDCA6E5A-DC65-405E-A082-DDD7020CC2A9}" type="presParOf" srcId="{4C81FB61-06E3-4EA5-9458-7B9F7E2A2DF5}" destId="{50A1643A-A157-40E5-9820-B4C21749D8CB}" srcOrd="6" destOrd="0" presId="urn:microsoft.com/office/officeart/2005/8/layout/default"/>
    <dgm:cxn modelId="{5F3659F6-5D75-4F45-B690-A487AEFB4BB1}" type="presParOf" srcId="{4C81FB61-06E3-4EA5-9458-7B9F7E2A2DF5}" destId="{D792A55C-71D9-4C4C-977D-52DCEECE282F}" srcOrd="7" destOrd="0" presId="urn:microsoft.com/office/officeart/2005/8/layout/default"/>
    <dgm:cxn modelId="{340FB20D-969D-4BA5-82F4-A4476794B197}" type="presParOf" srcId="{4C81FB61-06E3-4EA5-9458-7B9F7E2A2DF5}" destId="{79C5AE89-40C4-4DE3-8E20-22BE9EC78FCD}" srcOrd="8" destOrd="0" presId="urn:microsoft.com/office/officeart/2005/8/layout/default"/>
    <dgm:cxn modelId="{B3BB6935-7518-4365-951E-E3680FE0321C}" type="presParOf" srcId="{4C81FB61-06E3-4EA5-9458-7B9F7E2A2DF5}" destId="{27656666-A36B-4BE2-86A3-1EF3A4EF50B4}" srcOrd="9" destOrd="0" presId="urn:microsoft.com/office/officeart/2005/8/layout/default"/>
    <dgm:cxn modelId="{C03DB35F-5D01-4FE0-9AC4-784D6D7889BA}" type="presParOf" srcId="{4C81FB61-06E3-4EA5-9458-7B9F7E2A2DF5}" destId="{1E8DDE9D-8F1A-413B-BE39-35E9F3263926}" srcOrd="10" destOrd="0" presId="urn:microsoft.com/office/officeart/2005/8/layout/default"/>
    <dgm:cxn modelId="{47D75DCB-EA77-4D16-A914-1FA80C848706}" type="presParOf" srcId="{4C81FB61-06E3-4EA5-9458-7B9F7E2A2DF5}" destId="{A07A48CB-842B-46CC-B13F-62012D387220}" srcOrd="11" destOrd="0" presId="urn:microsoft.com/office/officeart/2005/8/layout/default"/>
    <dgm:cxn modelId="{2B96A180-04DF-4633-9561-F2321237A410}" type="presParOf" srcId="{4C81FB61-06E3-4EA5-9458-7B9F7E2A2DF5}" destId="{83BAD67B-FD28-4024-A1B7-F0F33C90356E}"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981BF-C941-4051-8801-3C1D0A839A1D}">
      <dsp:nvSpPr>
        <dsp:cNvPr id="0" name=""/>
        <dsp:cNvSpPr/>
      </dsp:nvSpPr>
      <dsp:spPr>
        <a:xfrm>
          <a:off x="616126" y="1340"/>
          <a:ext cx="2620415" cy="1572249"/>
        </a:xfrm>
        <a:prstGeom prst="rect">
          <a:avLst/>
        </a:prstGeom>
        <a:solidFill>
          <a:srgbClr val="60C0F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Arial Rounded MT Bold" panose="020F0704030504030204" pitchFamily="34" charset="0"/>
            </a:rPr>
            <a:t>1.  </a:t>
          </a:r>
          <a:r>
            <a:rPr lang="en-NG" sz="1800" b="1" kern="1200" dirty="0">
              <a:solidFill>
                <a:schemeClr val="tx1"/>
              </a:solidFill>
              <a:latin typeface="Arial Rounded MT Bold" panose="020F0704030504030204" pitchFamily="34" charset="0"/>
            </a:rPr>
            <a:t>The Calm Before the Storm</a:t>
          </a:r>
        </a:p>
      </dsp:txBody>
      <dsp:txXfrm>
        <a:off x="616126" y="1340"/>
        <a:ext cx="2620415" cy="1572249"/>
      </dsp:txXfrm>
    </dsp:sp>
    <dsp:sp modelId="{9D473C53-D718-4911-ABBC-9FCF983AF680}">
      <dsp:nvSpPr>
        <dsp:cNvPr id="0" name=""/>
        <dsp:cNvSpPr/>
      </dsp:nvSpPr>
      <dsp:spPr>
        <a:xfrm>
          <a:off x="3498584" y="1340"/>
          <a:ext cx="2620415" cy="1572249"/>
        </a:xfrm>
        <a:prstGeom prst="rect">
          <a:avLst/>
        </a:prstGeom>
        <a:solidFill>
          <a:srgbClr val="60C0F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Arial Rounded MT Bold" panose="020F0704030504030204" pitchFamily="34" charset="0"/>
              <a:ea typeface="+mn-ea"/>
              <a:cs typeface="+mn-cs"/>
            </a:rPr>
            <a:t>2.  The Meteoric Rise</a:t>
          </a:r>
          <a:endParaRPr lang="en-NG" sz="1800" b="1" kern="1200" dirty="0">
            <a:solidFill>
              <a:schemeClr val="tx1"/>
            </a:solidFill>
            <a:latin typeface="Arial Rounded MT Bold" panose="020F0704030504030204" pitchFamily="34" charset="0"/>
            <a:ea typeface="+mn-ea"/>
            <a:cs typeface="+mn-cs"/>
          </a:endParaRPr>
        </a:p>
      </dsp:txBody>
      <dsp:txXfrm>
        <a:off x="3498584" y="1340"/>
        <a:ext cx="2620415" cy="1572249"/>
      </dsp:txXfrm>
    </dsp:sp>
    <dsp:sp modelId="{FE4BF6F5-4088-440D-B9AF-E9B8A09C6D75}">
      <dsp:nvSpPr>
        <dsp:cNvPr id="0" name=""/>
        <dsp:cNvSpPr/>
      </dsp:nvSpPr>
      <dsp:spPr>
        <a:xfrm>
          <a:off x="6381041" y="1340"/>
          <a:ext cx="2620415" cy="1572249"/>
        </a:xfrm>
        <a:prstGeom prst="rect">
          <a:avLst/>
        </a:prstGeom>
        <a:solidFill>
          <a:srgbClr val="60C0F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Arial Rounded MT Bold" panose="020F0704030504030204" pitchFamily="34" charset="0"/>
              <a:ea typeface="+mn-ea"/>
              <a:cs typeface="+mn-cs"/>
            </a:rPr>
            <a:t>3.  The Unforeseen Contraction</a:t>
          </a:r>
          <a:endParaRPr lang="en-NG" sz="1800" b="1" kern="1200" dirty="0">
            <a:solidFill>
              <a:schemeClr val="tx1"/>
            </a:solidFill>
            <a:latin typeface="Arial Rounded MT Bold" panose="020F0704030504030204" pitchFamily="34" charset="0"/>
            <a:ea typeface="+mn-ea"/>
            <a:cs typeface="+mn-cs"/>
          </a:endParaRPr>
        </a:p>
      </dsp:txBody>
      <dsp:txXfrm>
        <a:off x="6381041" y="1340"/>
        <a:ext cx="2620415" cy="1572249"/>
      </dsp:txXfrm>
    </dsp:sp>
    <dsp:sp modelId="{50A1643A-A157-40E5-9820-B4C21749D8CB}">
      <dsp:nvSpPr>
        <dsp:cNvPr id="0" name=""/>
        <dsp:cNvSpPr/>
      </dsp:nvSpPr>
      <dsp:spPr>
        <a:xfrm>
          <a:off x="616126" y="1835631"/>
          <a:ext cx="2620415" cy="1572249"/>
        </a:xfrm>
        <a:prstGeom prst="rect">
          <a:avLst/>
        </a:prstGeom>
        <a:solidFill>
          <a:srgbClr val="60C0F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Arial Rounded MT Bold" panose="020F0704030504030204" pitchFamily="34" charset="0"/>
              <a:ea typeface="+mn-ea"/>
              <a:cs typeface="+mn-cs"/>
            </a:rPr>
            <a:t>4.  The 2023 Recovery Gamble</a:t>
          </a:r>
          <a:endParaRPr lang="en-NG" sz="1800" b="1" kern="1200" dirty="0">
            <a:solidFill>
              <a:schemeClr val="tx1"/>
            </a:solidFill>
            <a:latin typeface="Arial Rounded MT Bold" panose="020F0704030504030204" pitchFamily="34" charset="0"/>
            <a:ea typeface="+mn-ea"/>
            <a:cs typeface="+mn-cs"/>
          </a:endParaRPr>
        </a:p>
      </dsp:txBody>
      <dsp:txXfrm>
        <a:off x="616126" y="1835631"/>
        <a:ext cx="2620415" cy="1572249"/>
      </dsp:txXfrm>
    </dsp:sp>
    <dsp:sp modelId="{79C5AE89-40C4-4DE3-8E20-22BE9EC78FCD}">
      <dsp:nvSpPr>
        <dsp:cNvPr id="0" name=""/>
        <dsp:cNvSpPr/>
      </dsp:nvSpPr>
      <dsp:spPr>
        <a:xfrm>
          <a:off x="3498584" y="1835631"/>
          <a:ext cx="2620415" cy="1572249"/>
        </a:xfrm>
        <a:prstGeom prst="rect">
          <a:avLst/>
        </a:prstGeom>
        <a:solidFill>
          <a:srgbClr val="60C0F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Arial Rounded MT Bold" panose="020F0704030504030204" pitchFamily="34" charset="0"/>
              <a:ea typeface="+mn-ea"/>
              <a:cs typeface="+mn-cs"/>
            </a:rPr>
            <a:t>5.  The Battle for Profitability</a:t>
          </a:r>
          <a:endParaRPr lang="en-NG" sz="1800" b="1" kern="1200" dirty="0">
            <a:solidFill>
              <a:schemeClr val="tx1"/>
            </a:solidFill>
            <a:latin typeface="Arial Rounded MT Bold" panose="020F0704030504030204" pitchFamily="34" charset="0"/>
            <a:ea typeface="+mn-ea"/>
            <a:cs typeface="+mn-cs"/>
          </a:endParaRPr>
        </a:p>
      </dsp:txBody>
      <dsp:txXfrm>
        <a:off x="3498584" y="1835631"/>
        <a:ext cx="2620415" cy="1572249"/>
      </dsp:txXfrm>
    </dsp:sp>
    <dsp:sp modelId="{1E8DDE9D-8F1A-413B-BE39-35E9F3263926}">
      <dsp:nvSpPr>
        <dsp:cNvPr id="0" name=""/>
        <dsp:cNvSpPr/>
      </dsp:nvSpPr>
      <dsp:spPr>
        <a:xfrm>
          <a:off x="6381041" y="1835631"/>
          <a:ext cx="2620415" cy="1572249"/>
        </a:xfrm>
        <a:prstGeom prst="rect">
          <a:avLst/>
        </a:prstGeom>
        <a:solidFill>
          <a:srgbClr val="60C0F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Arial Rounded MT Bold" panose="020F0704030504030204" pitchFamily="34" charset="0"/>
              <a:ea typeface="+mn-ea"/>
              <a:cs typeface="+mn-cs"/>
            </a:rPr>
            <a:t>6.  Refining Strategies and Maximizing Strengths</a:t>
          </a:r>
          <a:endParaRPr lang="en-NG" sz="1800" b="1" kern="1200" dirty="0">
            <a:solidFill>
              <a:schemeClr val="tx1"/>
            </a:solidFill>
            <a:latin typeface="Arial Rounded MT Bold" panose="020F0704030504030204" pitchFamily="34" charset="0"/>
            <a:ea typeface="+mn-ea"/>
            <a:cs typeface="+mn-cs"/>
          </a:endParaRPr>
        </a:p>
      </dsp:txBody>
      <dsp:txXfrm>
        <a:off x="6381041" y="1835631"/>
        <a:ext cx="2620415" cy="1572249"/>
      </dsp:txXfrm>
    </dsp:sp>
    <dsp:sp modelId="{83BAD67B-FD28-4024-A1B7-F0F33C90356E}">
      <dsp:nvSpPr>
        <dsp:cNvPr id="0" name=""/>
        <dsp:cNvSpPr/>
      </dsp:nvSpPr>
      <dsp:spPr>
        <a:xfrm>
          <a:off x="3498584" y="3669922"/>
          <a:ext cx="2620415" cy="1572249"/>
        </a:xfrm>
        <a:prstGeom prst="rect">
          <a:avLst/>
        </a:prstGeom>
        <a:solidFill>
          <a:srgbClr val="60C0F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1"/>
              </a:solidFill>
              <a:latin typeface="Arial Rounded MT Bold" panose="020F0704030504030204" pitchFamily="34" charset="0"/>
              <a:ea typeface="+mn-ea"/>
              <a:cs typeface="+mn-cs"/>
            </a:rPr>
            <a:t>7.  The Takeaway and Impact</a:t>
          </a:r>
          <a:endParaRPr lang="en-NG" sz="1800" b="1" kern="1200" dirty="0">
            <a:solidFill>
              <a:schemeClr val="tx1"/>
            </a:solidFill>
            <a:latin typeface="Arial Rounded MT Bold" panose="020F0704030504030204" pitchFamily="34" charset="0"/>
            <a:ea typeface="+mn-ea"/>
            <a:cs typeface="+mn-cs"/>
          </a:endParaRPr>
        </a:p>
      </dsp:txBody>
      <dsp:txXfrm>
        <a:off x="3498584" y="3669922"/>
        <a:ext cx="2620415" cy="15722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23B32-5884-5A50-C714-D39E161438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G"/>
          </a:p>
        </p:txBody>
      </p:sp>
      <p:sp>
        <p:nvSpPr>
          <p:cNvPr id="3" name="Subtitle 2">
            <a:extLst>
              <a:ext uri="{FF2B5EF4-FFF2-40B4-BE49-F238E27FC236}">
                <a16:creationId xmlns:a16="http://schemas.microsoft.com/office/drawing/2014/main" id="{2967B92B-7EE9-286A-49E5-3CE0221EDD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G"/>
          </a:p>
        </p:txBody>
      </p:sp>
      <p:sp>
        <p:nvSpPr>
          <p:cNvPr id="4" name="Date Placeholder 3">
            <a:extLst>
              <a:ext uri="{FF2B5EF4-FFF2-40B4-BE49-F238E27FC236}">
                <a16:creationId xmlns:a16="http://schemas.microsoft.com/office/drawing/2014/main" id="{4A32AB49-5F4B-6031-D830-BDE209DC7B59}"/>
              </a:ext>
            </a:extLst>
          </p:cNvPr>
          <p:cNvSpPr>
            <a:spLocks noGrp="1"/>
          </p:cNvSpPr>
          <p:nvPr>
            <p:ph type="dt" sz="half" idx="10"/>
          </p:nvPr>
        </p:nvSpPr>
        <p:spPr/>
        <p:txBody>
          <a:bodyPr/>
          <a:lstStyle/>
          <a:p>
            <a:fld id="{DA5DB7F2-F5A8-4E10-B1AB-6F32CBBC5324}" type="datetimeFigureOut">
              <a:rPr lang="en-NG" smtClean="0"/>
              <a:t>23/01/2025</a:t>
            </a:fld>
            <a:endParaRPr lang="en-NG"/>
          </a:p>
        </p:txBody>
      </p:sp>
      <p:sp>
        <p:nvSpPr>
          <p:cNvPr id="5" name="Footer Placeholder 4">
            <a:extLst>
              <a:ext uri="{FF2B5EF4-FFF2-40B4-BE49-F238E27FC236}">
                <a16:creationId xmlns:a16="http://schemas.microsoft.com/office/drawing/2014/main" id="{A3797A90-1445-2FB8-535B-6BA6805E443A}"/>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78A52565-8B90-1941-C81D-706DFEE67C52}"/>
              </a:ext>
            </a:extLst>
          </p:cNvPr>
          <p:cNvSpPr>
            <a:spLocks noGrp="1"/>
          </p:cNvSpPr>
          <p:nvPr>
            <p:ph type="sldNum" sz="quarter" idx="12"/>
          </p:nvPr>
        </p:nvSpPr>
        <p:spPr/>
        <p:txBody>
          <a:bodyPr/>
          <a:lstStyle/>
          <a:p>
            <a:fld id="{583733C7-0F0B-4ADD-8FC3-288091E82884}" type="slidenum">
              <a:rPr lang="en-NG" smtClean="0"/>
              <a:t>‹#›</a:t>
            </a:fld>
            <a:endParaRPr lang="en-NG"/>
          </a:p>
        </p:txBody>
      </p:sp>
    </p:spTree>
    <p:extLst>
      <p:ext uri="{BB962C8B-B14F-4D97-AF65-F5344CB8AC3E}">
        <p14:creationId xmlns:p14="http://schemas.microsoft.com/office/powerpoint/2010/main" val="3729702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B3C6-25B4-B92E-16C2-65B0AA85E2A7}"/>
              </a:ext>
            </a:extLst>
          </p:cNvPr>
          <p:cNvSpPr>
            <a:spLocks noGrp="1"/>
          </p:cNvSpPr>
          <p:nvPr>
            <p:ph type="title"/>
          </p:nvPr>
        </p:nvSpPr>
        <p:spPr/>
        <p:txBody>
          <a:bodyPr/>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1A3108B2-504F-E281-114F-F3E3D27709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9D13C40E-0C39-20DF-F7F3-AB973C765732}"/>
              </a:ext>
            </a:extLst>
          </p:cNvPr>
          <p:cNvSpPr>
            <a:spLocks noGrp="1"/>
          </p:cNvSpPr>
          <p:nvPr>
            <p:ph type="dt" sz="half" idx="10"/>
          </p:nvPr>
        </p:nvSpPr>
        <p:spPr/>
        <p:txBody>
          <a:bodyPr/>
          <a:lstStyle/>
          <a:p>
            <a:fld id="{DA5DB7F2-F5A8-4E10-B1AB-6F32CBBC5324}" type="datetimeFigureOut">
              <a:rPr lang="en-NG" smtClean="0"/>
              <a:t>23/01/2025</a:t>
            </a:fld>
            <a:endParaRPr lang="en-NG"/>
          </a:p>
        </p:txBody>
      </p:sp>
      <p:sp>
        <p:nvSpPr>
          <p:cNvPr id="5" name="Footer Placeholder 4">
            <a:extLst>
              <a:ext uri="{FF2B5EF4-FFF2-40B4-BE49-F238E27FC236}">
                <a16:creationId xmlns:a16="http://schemas.microsoft.com/office/drawing/2014/main" id="{285A2516-09A0-552C-317F-059626BDD75B}"/>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959D137B-5D96-187B-4AEA-563043C5D690}"/>
              </a:ext>
            </a:extLst>
          </p:cNvPr>
          <p:cNvSpPr>
            <a:spLocks noGrp="1"/>
          </p:cNvSpPr>
          <p:nvPr>
            <p:ph type="sldNum" sz="quarter" idx="12"/>
          </p:nvPr>
        </p:nvSpPr>
        <p:spPr/>
        <p:txBody>
          <a:bodyPr/>
          <a:lstStyle/>
          <a:p>
            <a:fld id="{583733C7-0F0B-4ADD-8FC3-288091E82884}" type="slidenum">
              <a:rPr lang="en-NG" smtClean="0"/>
              <a:t>‹#›</a:t>
            </a:fld>
            <a:endParaRPr lang="en-NG"/>
          </a:p>
        </p:txBody>
      </p:sp>
    </p:spTree>
    <p:extLst>
      <p:ext uri="{BB962C8B-B14F-4D97-AF65-F5344CB8AC3E}">
        <p14:creationId xmlns:p14="http://schemas.microsoft.com/office/powerpoint/2010/main" val="1329069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84D09A-A9F3-2BC0-3F9B-2025618ED4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G"/>
          </a:p>
        </p:txBody>
      </p:sp>
      <p:sp>
        <p:nvSpPr>
          <p:cNvPr id="3" name="Vertical Text Placeholder 2">
            <a:extLst>
              <a:ext uri="{FF2B5EF4-FFF2-40B4-BE49-F238E27FC236}">
                <a16:creationId xmlns:a16="http://schemas.microsoft.com/office/drawing/2014/main" id="{39550836-D776-9C3F-4182-9B2725188A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B89DAA49-56A8-1FAE-7CEC-0F1D91EB5666}"/>
              </a:ext>
            </a:extLst>
          </p:cNvPr>
          <p:cNvSpPr>
            <a:spLocks noGrp="1"/>
          </p:cNvSpPr>
          <p:nvPr>
            <p:ph type="dt" sz="half" idx="10"/>
          </p:nvPr>
        </p:nvSpPr>
        <p:spPr/>
        <p:txBody>
          <a:bodyPr/>
          <a:lstStyle/>
          <a:p>
            <a:fld id="{DA5DB7F2-F5A8-4E10-B1AB-6F32CBBC5324}" type="datetimeFigureOut">
              <a:rPr lang="en-NG" smtClean="0"/>
              <a:t>23/01/2025</a:t>
            </a:fld>
            <a:endParaRPr lang="en-NG"/>
          </a:p>
        </p:txBody>
      </p:sp>
      <p:sp>
        <p:nvSpPr>
          <p:cNvPr id="5" name="Footer Placeholder 4">
            <a:extLst>
              <a:ext uri="{FF2B5EF4-FFF2-40B4-BE49-F238E27FC236}">
                <a16:creationId xmlns:a16="http://schemas.microsoft.com/office/drawing/2014/main" id="{69A7011B-719C-A95E-8419-BB25B59A274F}"/>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6DCF1B97-BB4A-0B5A-114C-E37F3A08DF36}"/>
              </a:ext>
            </a:extLst>
          </p:cNvPr>
          <p:cNvSpPr>
            <a:spLocks noGrp="1"/>
          </p:cNvSpPr>
          <p:nvPr>
            <p:ph type="sldNum" sz="quarter" idx="12"/>
          </p:nvPr>
        </p:nvSpPr>
        <p:spPr/>
        <p:txBody>
          <a:bodyPr/>
          <a:lstStyle/>
          <a:p>
            <a:fld id="{583733C7-0F0B-4ADD-8FC3-288091E82884}" type="slidenum">
              <a:rPr lang="en-NG" smtClean="0"/>
              <a:t>‹#›</a:t>
            </a:fld>
            <a:endParaRPr lang="en-NG"/>
          </a:p>
        </p:txBody>
      </p:sp>
    </p:spTree>
    <p:extLst>
      <p:ext uri="{BB962C8B-B14F-4D97-AF65-F5344CB8AC3E}">
        <p14:creationId xmlns:p14="http://schemas.microsoft.com/office/powerpoint/2010/main" val="893770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49D7E-273F-6735-8C44-5B4B4555338D}"/>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0C710A91-6CF8-FD46-3BA4-CA3CA4B3D0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F81B850D-FEAE-4D1E-07AD-ECE1489CDD83}"/>
              </a:ext>
            </a:extLst>
          </p:cNvPr>
          <p:cNvSpPr>
            <a:spLocks noGrp="1"/>
          </p:cNvSpPr>
          <p:nvPr>
            <p:ph type="dt" sz="half" idx="10"/>
          </p:nvPr>
        </p:nvSpPr>
        <p:spPr/>
        <p:txBody>
          <a:bodyPr/>
          <a:lstStyle/>
          <a:p>
            <a:fld id="{DA5DB7F2-F5A8-4E10-B1AB-6F32CBBC5324}" type="datetimeFigureOut">
              <a:rPr lang="en-NG" smtClean="0"/>
              <a:t>23/01/2025</a:t>
            </a:fld>
            <a:endParaRPr lang="en-NG"/>
          </a:p>
        </p:txBody>
      </p:sp>
      <p:sp>
        <p:nvSpPr>
          <p:cNvPr id="5" name="Footer Placeholder 4">
            <a:extLst>
              <a:ext uri="{FF2B5EF4-FFF2-40B4-BE49-F238E27FC236}">
                <a16:creationId xmlns:a16="http://schemas.microsoft.com/office/drawing/2014/main" id="{5C1D7594-4B56-500D-7107-7EE373238A3D}"/>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E51296B8-5508-5C8D-05D6-C3F8F34C444A}"/>
              </a:ext>
            </a:extLst>
          </p:cNvPr>
          <p:cNvSpPr>
            <a:spLocks noGrp="1"/>
          </p:cNvSpPr>
          <p:nvPr>
            <p:ph type="sldNum" sz="quarter" idx="12"/>
          </p:nvPr>
        </p:nvSpPr>
        <p:spPr/>
        <p:txBody>
          <a:bodyPr/>
          <a:lstStyle/>
          <a:p>
            <a:fld id="{583733C7-0F0B-4ADD-8FC3-288091E82884}" type="slidenum">
              <a:rPr lang="en-NG" smtClean="0"/>
              <a:t>‹#›</a:t>
            </a:fld>
            <a:endParaRPr lang="en-NG"/>
          </a:p>
        </p:txBody>
      </p:sp>
    </p:spTree>
    <p:extLst>
      <p:ext uri="{BB962C8B-B14F-4D97-AF65-F5344CB8AC3E}">
        <p14:creationId xmlns:p14="http://schemas.microsoft.com/office/powerpoint/2010/main" val="92149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E4408-527A-0C90-B3B8-849E049369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G"/>
          </a:p>
        </p:txBody>
      </p:sp>
      <p:sp>
        <p:nvSpPr>
          <p:cNvPr id="3" name="Text Placeholder 2">
            <a:extLst>
              <a:ext uri="{FF2B5EF4-FFF2-40B4-BE49-F238E27FC236}">
                <a16:creationId xmlns:a16="http://schemas.microsoft.com/office/drawing/2014/main" id="{436D843A-0EC1-D429-348C-842AFCAF40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341080-48D1-D7ED-856A-0CA21A6C66B7}"/>
              </a:ext>
            </a:extLst>
          </p:cNvPr>
          <p:cNvSpPr>
            <a:spLocks noGrp="1"/>
          </p:cNvSpPr>
          <p:nvPr>
            <p:ph type="dt" sz="half" idx="10"/>
          </p:nvPr>
        </p:nvSpPr>
        <p:spPr/>
        <p:txBody>
          <a:bodyPr/>
          <a:lstStyle/>
          <a:p>
            <a:fld id="{DA5DB7F2-F5A8-4E10-B1AB-6F32CBBC5324}" type="datetimeFigureOut">
              <a:rPr lang="en-NG" smtClean="0"/>
              <a:t>23/01/2025</a:t>
            </a:fld>
            <a:endParaRPr lang="en-NG"/>
          </a:p>
        </p:txBody>
      </p:sp>
      <p:sp>
        <p:nvSpPr>
          <p:cNvPr id="5" name="Footer Placeholder 4">
            <a:extLst>
              <a:ext uri="{FF2B5EF4-FFF2-40B4-BE49-F238E27FC236}">
                <a16:creationId xmlns:a16="http://schemas.microsoft.com/office/drawing/2014/main" id="{FA828848-DB9E-A29F-4ED2-7CB0F55CF1B4}"/>
              </a:ext>
            </a:extLst>
          </p:cNvPr>
          <p:cNvSpPr>
            <a:spLocks noGrp="1"/>
          </p:cNvSpPr>
          <p:nvPr>
            <p:ph type="ftr" sz="quarter" idx="11"/>
          </p:nvPr>
        </p:nvSpPr>
        <p:spPr/>
        <p:txBody>
          <a:bodyPr/>
          <a:lstStyle/>
          <a:p>
            <a:endParaRPr lang="en-NG"/>
          </a:p>
        </p:txBody>
      </p:sp>
      <p:sp>
        <p:nvSpPr>
          <p:cNvPr id="6" name="Slide Number Placeholder 5">
            <a:extLst>
              <a:ext uri="{FF2B5EF4-FFF2-40B4-BE49-F238E27FC236}">
                <a16:creationId xmlns:a16="http://schemas.microsoft.com/office/drawing/2014/main" id="{DAEE1D65-519C-A609-C349-4A9A14EF8C01}"/>
              </a:ext>
            </a:extLst>
          </p:cNvPr>
          <p:cNvSpPr>
            <a:spLocks noGrp="1"/>
          </p:cNvSpPr>
          <p:nvPr>
            <p:ph type="sldNum" sz="quarter" idx="12"/>
          </p:nvPr>
        </p:nvSpPr>
        <p:spPr/>
        <p:txBody>
          <a:bodyPr/>
          <a:lstStyle/>
          <a:p>
            <a:fld id="{583733C7-0F0B-4ADD-8FC3-288091E82884}" type="slidenum">
              <a:rPr lang="en-NG" smtClean="0"/>
              <a:t>‹#›</a:t>
            </a:fld>
            <a:endParaRPr lang="en-NG"/>
          </a:p>
        </p:txBody>
      </p:sp>
    </p:spTree>
    <p:extLst>
      <p:ext uri="{BB962C8B-B14F-4D97-AF65-F5344CB8AC3E}">
        <p14:creationId xmlns:p14="http://schemas.microsoft.com/office/powerpoint/2010/main" val="383866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06CD-AEEB-4627-B3DD-3DAB056D2166}"/>
              </a:ext>
            </a:extLst>
          </p:cNvPr>
          <p:cNvSpPr>
            <a:spLocks noGrp="1"/>
          </p:cNvSpPr>
          <p:nvPr>
            <p:ph type="title"/>
          </p:nvPr>
        </p:nvSpPr>
        <p:spPr/>
        <p:txBody>
          <a:bodyPr/>
          <a:lstStyle/>
          <a:p>
            <a:r>
              <a:rPr lang="en-US"/>
              <a:t>Click to edit Master title style</a:t>
            </a:r>
            <a:endParaRPr lang="en-NG"/>
          </a:p>
        </p:txBody>
      </p:sp>
      <p:sp>
        <p:nvSpPr>
          <p:cNvPr id="3" name="Content Placeholder 2">
            <a:extLst>
              <a:ext uri="{FF2B5EF4-FFF2-40B4-BE49-F238E27FC236}">
                <a16:creationId xmlns:a16="http://schemas.microsoft.com/office/drawing/2014/main" id="{383CF27B-1603-D525-BD3E-44C3004AC6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Content Placeholder 3">
            <a:extLst>
              <a:ext uri="{FF2B5EF4-FFF2-40B4-BE49-F238E27FC236}">
                <a16:creationId xmlns:a16="http://schemas.microsoft.com/office/drawing/2014/main" id="{30AE27F6-B76B-3914-E0EB-A592630A5B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Date Placeholder 4">
            <a:extLst>
              <a:ext uri="{FF2B5EF4-FFF2-40B4-BE49-F238E27FC236}">
                <a16:creationId xmlns:a16="http://schemas.microsoft.com/office/drawing/2014/main" id="{20C9B73A-716A-64AA-0FA6-25B10B29EF59}"/>
              </a:ext>
            </a:extLst>
          </p:cNvPr>
          <p:cNvSpPr>
            <a:spLocks noGrp="1"/>
          </p:cNvSpPr>
          <p:nvPr>
            <p:ph type="dt" sz="half" idx="10"/>
          </p:nvPr>
        </p:nvSpPr>
        <p:spPr/>
        <p:txBody>
          <a:bodyPr/>
          <a:lstStyle/>
          <a:p>
            <a:fld id="{DA5DB7F2-F5A8-4E10-B1AB-6F32CBBC5324}" type="datetimeFigureOut">
              <a:rPr lang="en-NG" smtClean="0"/>
              <a:t>23/01/2025</a:t>
            </a:fld>
            <a:endParaRPr lang="en-NG"/>
          </a:p>
        </p:txBody>
      </p:sp>
      <p:sp>
        <p:nvSpPr>
          <p:cNvPr id="6" name="Footer Placeholder 5">
            <a:extLst>
              <a:ext uri="{FF2B5EF4-FFF2-40B4-BE49-F238E27FC236}">
                <a16:creationId xmlns:a16="http://schemas.microsoft.com/office/drawing/2014/main" id="{3B22416C-57AD-6DB9-8A9B-9A95F09A7AB5}"/>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8DF36E39-A298-B63C-43DE-8282082399AE}"/>
              </a:ext>
            </a:extLst>
          </p:cNvPr>
          <p:cNvSpPr>
            <a:spLocks noGrp="1"/>
          </p:cNvSpPr>
          <p:nvPr>
            <p:ph type="sldNum" sz="quarter" idx="12"/>
          </p:nvPr>
        </p:nvSpPr>
        <p:spPr/>
        <p:txBody>
          <a:bodyPr/>
          <a:lstStyle/>
          <a:p>
            <a:fld id="{583733C7-0F0B-4ADD-8FC3-288091E82884}" type="slidenum">
              <a:rPr lang="en-NG" smtClean="0"/>
              <a:t>‹#›</a:t>
            </a:fld>
            <a:endParaRPr lang="en-NG"/>
          </a:p>
        </p:txBody>
      </p:sp>
    </p:spTree>
    <p:extLst>
      <p:ext uri="{BB962C8B-B14F-4D97-AF65-F5344CB8AC3E}">
        <p14:creationId xmlns:p14="http://schemas.microsoft.com/office/powerpoint/2010/main" val="3242114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854B-0FAD-3D84-AFEE-CEC8892C7808}"/>
              </a:ext>
            </a:extLst>
          </p:cNvPr>
          <p:cNvSpPr>
            <a:spLocks noGrp="1"/>
          </p:cNvSpPr>
          <p:nvPr>
            <p:ph type="title"/>
          </p:nvPr>
        </p:nvSpPr>
        <p:spPr>
          <a:xfrm>
            <a:off x="839788" y="365125"/>
            <a:ext cx="10515600" cy="1325563"/>
          </a:xfrm>
        </p:spPr>
        <p:txBody>
          <a:bodyPr/>
          <a:lstStyle/>
          <a:p>
            <a:r>
              <a:rPr lang="en-US"/>
              <a:t>Click to edit Master title style</a:t>
            </a:r>
            <a:endParaRPr lang="en-NG"/>
          </a:p>
        </p:txBody>
      </p:sp>
      <p:sp>
        <p:nvSpPr>
          <p:cNvPr id="3" name="Text Placeholder 2">
            <a:extLst>
              <a:ext uri="{FF2B5EF4-FFF2-40B4-BE49-F238E27FC236}">
                <a16:creationId xmlns:a16="http://schemas.microsoft.com/office/drawing/2014/main" id="{1DC726D4-92EE-EE48-87C3-D7F8121918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C5B676-568E-C3A0-B2E7-19B433E28D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5" name="Text Placeholder 4">
            <a:extLst>
              <a:ext uri="{FF2B5EF4-FFF2-40B4-BE49-F238E27FC236}">
                <a16:creationId xmlns:a16="http://schemas.microsoft.com/office/drawing/2014/main" id="{DC90A037-4121-9F03-C2FD-4D7973990B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D00E93-FD4B-8AE9-0D29-26EE52AEC2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7" name="Date Placeholder 6">
            <a:extLst>
              <a:ext uri="{FF2B5EF4-FFF2-40B4-BE49-F238E27FC236}">
                <a16:creationId xmlns:a16="http://schemas.microsoft.com/office/drawing/2014/main" id="{AF8F4370-1C3B-3A6E-ABF0-76041D7DB08C}"/>
              </a:ext>
            </a:extLst>
          </p:cNvPr>
          <p:cNvSpPr>
            <a:spLocks noGrp="1"/>
          </p:cNvSpPr>
          <p:nvPr>
            <p:ph type="dt" sz="half" idx="10"/>
          </p:nvPr>
        </p:nvSpPr>
        <p:spPr/>
        <p:txBody>
          <a:bodyPr/>
          <a:lstStyle/>
          <a:p>
            <a:fld id="{DA5DB7F2-F5A8-4E10-B1AB-6F32CBBC5324}" type="datetimeFigureOut">
              <a:rPr lang="en-NG" smtClean="0"/>
              <a:t>23/01/2025</a:t>
            </a:fld>
            <a:endParaRPr lang="en-NG"/>
          </a:p>
        </p:txBody>
      </p:sp>
      <p:sp>
        <p:nvSpPr>
          <p:cNvPr id="8" name="Footer Placeholder 7">
            <a:extLst>
              <a:ext uri="{FF2B5EF4-FFF2-40B4-BE49-F238E27FC236}">
                <a16:creationId xmlns:a16="http://schemas.microsoft.com/office/drawing/2014/main" id="{B012EBDD-98C3-E936-2F92-B5BADC7119B1}"/>
              </a:ext>
            </a:extLst>
          </p:cNvPr>
          <p:cNvSpPr>
            <a:spLocks noGrp="1"/>
          </p:cNvSpPr>
          <p:nvPr>
            <p:ph type="ftr" sz="quarter" idx="11"/>
          </p:nvPr>
        </p:nvSpPr>
        <p:spPr/>
        <p:txBody>
          <a:bodyPr/>
          <a:lstStyle/>
          <a:p>
            <a:endParaRPr lang="en-NG"/>
          </a:p>
        </p:txBody>
      </p:sp>
      <p:sp>
        <p:nvSpPr>
          <p:cNvPr id="9" name="Slide Number Placeholder 8">
            <a:extLst>
              <a:ext uri="{FF2B5EF4-FFF2-40B4-BE49-F238E27FC236}">
                <a16:creationId xmlns:a16="http://schemas.microsoft.com/office/drawing/2014/main" id="{5E5A1B88-1919-BFA6-C43F-9A74F7E7896C}"/>
              </a:ext>
            </a:extLst>
          </p:cNvPr>
          <p:cNvSpPr>
            <a:spLocks noGrp="1"/>
          </p:cNvSpPr>
          <p:nvPr>
            <p:ph type="sldNum" sz="quarter" idx="12"/>
          </p:nvPr>
        </p:nvSpPr>
        <p:spPr/>
        <p:txBody>
          <a:bodyPr/>
          <a:lstStyle/>
          <a:p>
            <a:fld id="{583733C7-0F0B-4ADD-8FC3-288091E82884}" type="slidenum">
              <a:rPr lang="en-NG" smtClean="0"/>
              <a:t>‹#›</a:t>
            </a:fld>
            <a:endParaRPr lang="en-NG"/>
          </a:p>
        </p:txBody>
      </p:sp>
    </p:spTree>
    <p:extLst>
      <p:ext uri="{BB962C8B-B14F-4D97-AF65-F5344CB8AC3E}">
        <p14:creationId xmlns:p14="http://schemas.microsoft.com/office/powerpoint/2010/main" val="2417419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FC3D7-CD5E-A132-4312-2D2B0BA2134E}"/>
              </a:ext>
            </a:extLst>
          </p:cNvPr>
          <p:cNvSpPr>
            <a:spLocks noGrp="1"/>
          </p:cNvSpPr>
          <p:nvPr>
            <p:ph type="title"/>
          </p:nvPr>
        </p:nvSpPr>
        <p:spPr/>
        <p:txBody>
          <a:bodyPr/>
          <a:lstStyle/>
          <a:p>
            <a:r>
              <a:rPr lang="en-US"/>
              <a:t>Click to edit Master title style</a:t>
            </a:r>
            <a:endParaRPr lang="en-NG"/>
          </a:p>
        </p:txBody>
      </p:sp>
      <p:sp>
        <p:nvSpPr>
          <p:cNvPr id="3" name="Date Placeholder 2">
            <a:extLst>
              <a:ext uri="{FF2B5EF4-FFF2-40B4-BE49-F238E27FC236}">
                <a16:creationId xmlns:a16="http://schemas.microsoft.com/office/drawing/2014/main" id="{CB773EF0-A615-A156-BC2E-3E405BA74AB5}"/>
              </a:ext>
            </a:extLst>
          </p:cNvPr>
          <p:cNvSpPr>
            <a:spLocks noGrp="1"/>
          </p:cNvSpPr>
          <p:nvPr>
            <p:ph type="dt" sz="half" idx="10"/>
          </p:nvPr>
        </p:nvSpPr>
        <p:spPr/>
        <p:txBody>
          <a:bodyPr/>
          <a:lstStyle/>
          <a:p>
            <a:fld id="{DA5DB7F2-F5A8-4E10-B1AB-6F32CBBC5324}" type="datetimeFigureOut">
              <a:rPr lang="en-NG" smtClean="0"/>
              <a:t>23/01/2025</a:t>
            </a:fld>
            <a:endParaRPr lang="en-NG"/>
          </a:p>
        </p:txBody>
      </p:sp>
      <p:sp>
        <p:nvSpPr>
          <p:cNvPr id="4" name="Footer Placeholder 3">
            <a:extLst>
              <a:ext uri="{FF2B5EF4-FFF2-40B4-BE49-F238E27FC236}">
                <a16:creationId xmlns:a16="http://schemas.microsoft.com/office/drawing/2014/main" id="{FC8F9362-D38F-B09D-922A-1C56B2E554B2}"/>
              </a:ext>
            </a:extLst>
          </p:cNvPr>
          <p:cNvSpPr>
            <a:spLocks noGrp="1"/>
          </p:cNvSpPr>
          <p:nvPr>
            <p:ph type="ftr" sz="quarter" idx="11"/>
          </p:nvPr>
        </p:nvSpPr>
        <p:spPr/>
        <p:txBody>
          <a:bodyPr/>
          <a:lstStyle/>
          <a:p>
            <a:endParaRPr lang="en-NG"/>
          </a:p>
        </p:txBody>
      </p:sp>
      <p:sp>
        <p:nvSpPr>
          <p:cNvPr id="5" name="Slide Number Placeholder 4">
            <a:extLst>
              <a:ext uri="{FF2B5EF4-FFF2-40B4-BE49-F238E27FC236}">
                <a16:creationId xmlns:a16="http://schemas.microsoft.com/office/drawing/2014/main" id="{0408C973-B1EA-C147-5C4E-874F1F7D5E2F}"/>
              </a:ext>
            </a:extLst>
          </p:cNvPr>
          <p:cNvSpPr>
            <a:spLocks noGrp="1"/>
          </p:cNvSpPr>
          <p:nvPr>
            <p:ph type="sldNum" sz="quarter" idx="12"/>
          </p:nvPr>
        </p:nvSpPr>
        <p:spPr/>
        <p:txBody>
          <a:bodyPr/>
          <a:lstStyle/>
          <a:p>
            <a:fld id="{583733C7-0F0B-4ADD-8FC3-288091E82884}" type="slidenum">
              <a:rPr lang="en-NG" smtClean="0"/>
              <a:t>‹#›</a:t>
            </a:fld>
            <a:endParaRPr lang="en-NG"/>
          </a:p>
        </p:txBody>
      </p:sp>
    </p:spTree>
    <p:extLst>
      <p:ext uri="{BB962C8B-B14F-4D97-AF65-F5344CB8AC3E}">
        <p14:creationId xmlns:p14="http://schemas.microsoft.com/office/powerpoint/2010/main" val="378459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14DB61-A897-D99E-4007-F1FCDEEEE91D}"/>
              </a:ext>
            </a:extLst>
          </p:cNvPr>
          <p:cNvSpPr>
            <a:spLocks noGrp="1"/>
          </p:cNvSpPr>
          <p:nvPr>
            <p:ph type="dt" sz="half" idx="10"/>
          </p:nvPr>
        </p:nvSpPr>
        <p:spPr/>
        <p:txBody>
          <a:bodyPr/>
          <a:lstStyle/>
          <a:p>
            <a:fld id="{DA5DB7F2-F5A8-4E10-B1AB-6F32CBBC5324}" type="datetimeFigureOut">
              <a:rPr lang="en-NG" smtClean="0"/>
              <a:t>23/01/2025</a:t>
            </a:fld>
            <a:endParaRPr lang="en-NG"/>
          </a:p>
        </p:txBody>
      </p:sp>
      <p:sp>
        <p:nvSpPr>
          <p:cNvPr id="3" name="Footer Placeholder 2">
            <a:extLst>
              <a:ext uri="{FF2B5EF4-FFF2-40B4-BE49-F238E27FC236}">
                <a16:creationId xmlns:a16="http://schemas.microsoft.com/office/drawing/2014/main" id="{73331A03-9F33-146E-ED43-498190F74892}"/>
              </a:ext>
            </a:extLst>
          </p:cNvPr>
          <p:cNvSpPr>
            <a:spLocks noGrp="1"/>
          </p:cNvSpPr>
          <p:nvPr>
            <p:ph type="ftr" sz="quarter" idx="11"/>
          </p:nvPr>
        </p:nvSpPr>
        <p:spPr/>
        <p:txBody>
          <a:bodyPr/>
          <a:lstStyle/>
          <a:p>
            <a:endParaRPr lang="en-NG"/>
          </a:p>
        </p:txBody>
      </p:sp>
      <p:sp>
        <p:nvSpPr>
          <p:cNvPr id="4" name="Slide Number Placeholder 3">
            <a:extLst>
              <a:ext uri="{FF2B5EF4-FFF2-40B4-BE49-F238E27FC236}">
                <a16:creationId xmlns:a16="http://schemas.microsoft.com/office/drawing/2014/main" id="{A5E1046E-8016-99B6-3934-4DC8F548465D}"/>
              </a:ext>
            </a:extLst>
          </p:cNvPr>
          <p:cNvSpPr>
            <a:spLocks noGrp="1"/>
          </p:cNvSpPr>
          <p:nvPr>
            <p:ph type="sldNum" sz="quarter" idx="12"/>
          </p:nvPr>
        </p:nvSpPr>
        <p:spPr/>
        <p:txBody>
          <a:bodyPr/>
          <a:lstStyle/>
          <a:p>
            <a:fld id="{583733C7-0F0B-4ADD-8FC3-288091E82884}" type="slidenum">
              <a:rPr lang="en-NG" smtClean="0"/>
              <a:t>‹#›</a:t>
            </a:fld>
            <a:endParaRPr lang="en-NG"/>
          </a:p>
        </p:txBody>
      </p:sp>
    </p:spTree>
    <p:extLst>
      <p:ext uri="{BB962C8B-B14F-4D97-AF65-F5344CB8AC3E}">
        <p14:creationId xmlns:p14="http://schemas.microsoft.com/office/powerpoint/2010/main" val="1066694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219C-597D-D56D-8423-21A1421BD7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Content Placeholder 2">
            <a:extLst>
              <a:ext uri="{FF2B5EF4-FFF2-40B4-BE49-F238E27FC236}">
                <a16:creationId xmlns:a16="http://schemas.microsoft.com/office/drawing/2014/main" id="{5E7C4EB2-80C8-353B-D7B6-F647BE5399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Text Placeholder 3">
            <a:extLst>
              <a:ext uri="{FF2B5EF4-FFF2-40B4-BE49-F238E27FC236}">
                <a16:creationId xmlns:a16="http://schemas.microsoft.com/office/drawing/2014/main" id="{11F1B4B5-7026-529E-902E-CF68BCAD22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7F09A-7018-C308-DE52-E960E4E65D95}"/>
              </a:ext>
            </a:extLst>
          </p:cNvPr>
          <p:cNvSpPr>
            <a:spLocks noGrp="1"/>
          </p:cNvSpPr>
          <p:nvPr>
            <p:ph type="dt" sz="half" idx="10"/>
          </p:nvPr>
        </p:nvSpPr>
        <p:spPr/>
        <p:txBody>
          <a:bodyPr/>
          <a:lstStyle/>
          <a:p>
            <a:fld id="{DA5DB7F2-F5A8-4E10-B1AB-6F32CBBC5324}" type="datetimeFigureOut">
              <a:rPr lang="en-NG" smtClean="0"/>
              <a:t>23/01/2025</a:t>
            </a:fld>
            <a:endParaRPr lang="en-NG"/>
          </a:p>
        </p:txBody>
      </p:sp>
      <p:sp>
        <p:nvSpPr>
          <p:cNvPr id="6" name="Footer Placeholder 5">
            <a:extLst>
              <a:ext uri="{FF2B5EF4-FFF2-40B4-BE49-F238E27FC236}">
                <a16:creationId xmlns:a16="http://schemas.microsoft.com/office/drawing/2014/main" id="{486ED046-ECD4-4114-C8CB-114C39536E74}"/>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B483C427-99E7-4230-CA89-6BF14DC6300C}"/>
              </a:ext>
            </a:extLst>
          </p:cNvPr>
          <p:cNvSpPr>
            <a:spLocks noGrp="1"/>
          </p:cNvSpPr>
          <p:nvPr>
            <p:ph type="sldNum" sz="quarter" idx="12"/>
          </p:nvPr>
        </p:nvSpPr>
        <p:spPr/>
        <p:txBody>
          <a:bodyPr/>
          <a:lstStyle/>
          <a:p>
            <a:fld id="{583733C7-0F0B-4ADD-8FC3-288091E82884}" type="slidenum">
              <a:rPr lang="en-NG" smtClean="0"/>
              <a:t>‹#›</a:t>
            </a:fld>
            <a:endParaRPr lang="en-NG"/>
          </a:p>
        </p:txBody>
      </p:sp>
    </p:spTree>
    <p:extLst>
      <p:ext uri="{BB962C8B-B14F-4D97-AF65-F5344CB8AC3E}">
        <p14:creationId xmlns:p14="http://schemas.microsoft.com/office/powerpoint/2010/main" val="409516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029AC-67C3-CFC3-7252-865656F08C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G"/>
          </a:p>
        </p:txBody>
      </p:sp>
      <p:sp>
        <p:nvSpPr>
          <p:cNvPr id="3" name="Picture Placeholder 2">
            <a:extLst>
              <a:ext uri="{FF2B5EF4-FFF2-40B4-BE49-F238E27FC236}">
                <a16:creationId xmlns:a16="http://schemas.microsoft.com/office/drawing/2014/main" id="{060B2F32-4AB1-18EF-7887-E069E940DC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G"/>
          </a:p>
        </p:txBody>
      </p:sp>
      <p:sp>
        <p:nvSpPr>
          <p:cNvPr id="4" name="Text Placeholder 3">
            <a:extLst>
              <a:ext uri="{FF2B5EF4-FFF2-40B4-BE49-F238E27FC236}">
                <a16:creationId xmlns:a16="http://schemas.microsoft.com/office/drawing/2014/main" id="{6DDAD9F3-D666-BA30-F888-5480974F32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E7F92-CC5A-7476-31FE-E422B95FF6A2}"/>
              </a:ext>
            </a:extLst>
          </p:cNvPr>
          <p:cNvSpPr>
            <a:spLocks noGrp="1"/>
          </p:cNvSpPr>
          <p:nvPr>
            <p:ph type="dt" sz="half" idx="10"/>
          </p:nvPr>
        </p:nvSpPr>
        <p:spPr/>
        <p:txBody>
          <a:bodyPr/>
          <a:lstStyle/>
          <a:p>
            <a:fld id="{DA5DB7F2-F5A8-4E10-B1AB-6F32CBBC5324}" type="datetimeFigureOut">
              <a:rPr lang="en-NG" smtClean="0"/>
              <a:t>23/01/2025</a:t>
            </a:fld>
            <a:endParaRPr lang="en-NG"/>
          </a:p>
        </p:txBody>
      </p:sp>
      <p:sp>
        <p:nvSpPr>
          <p:cNvPr id="6" name="Footer Placeholder 5">
            <a:extLst>
              <a:ext uri="{FF2B5EF4-FFF2-40B4-BE49-F238E27FC236}">
                <a16:creationId xmlns:a16="http://schemas.microsoft.com/office/drawing/2014/main" id="{93A98320-3B93-5935-EC69-07E54B6A0E98}"/>
              </a:ext>
            </a:extLst>
          </p:cNvPr>
          <p:cNvSpPr>
            <a:spLocks noGrp="1"/>
          </p:cNvSpPr>
          <p:nvPr>
            <p:ph type="ftr" sz="quarter" idx="11"/>
          </p:nvPr>
        </p:nvSpPr>
        <p:spPr/>
        <p:txBody>
          <a:bodyPr/>
          <a:lstStyle/>
          <a:p>
            <a:endParaRPr lang="en-NG"/>
          </a:p>
        </p:txBody>
      </p:sp>
      <p:sp>
        <p:nvSpPr>
          <p:cNvPr id="7" name="Slide Number Placeholder 6">
            <a:extLst>
              <a:ext uri="{FF2B5EF4-FFF2-40B4-BE49-F238E27FC236}">
                <a16:creationId xmlns:a16="http://schemas.microsoft.com/office/drawing/2014/main" id="{273DC006-449F-B032-7B04-A4B149915275}"/>
              </a:ext>
            </a:extLst>
          </p:cNvPr>
          <p:cNvSpPr>
            <a:spLocks noGrp="1"/>
          </p:cNvSpPr>
          <p:nvPr>
            <p:ph type="sldNum" sz="quarter" idx="12"/>
          </p:nvPr>
        </p:nvSpPr>
        <p:spPr/>
        <p:txBody>
          <a:bodyPr/>
          <a:lstStyle/>
          <a:p>
            <a:fld id="{583733C7-0F0B-4ADD-8FC3-288091E82884}" type="slidenum">
              <a:rPr lang="en-NG" smtClean="0"/>
              <a:t>‹#›</a:t>
            </a:fld>
            <a:endParaRPr lang="en-NG"/>
          </a:p>
        </p:txBody>
      </p:sp>
    </p:spTree>
    <p:extLst>
      <p:ext uri="{BB962C8B-B14F-4D97-AF65-F5344CB8AC3E}">
        <p14:creationId xmlns:p14="http://schemas.microsoft.com/office/powerpoint/2010/main" val="907337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769927-9725-48A1-8522-10C5CC169C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G"/>
          </a:p>
        </p:txBody>
      </p:sp>
      <p:sp>
        <p:nvSpPr>
          <p:cNvPr id="3" name="Text Placeholder 2">
            <a:extLst>
              <a:ext uri="{FF2B5EF4-FFF2-40B4-BE49-F238E27FC236}">
                <a16:creationId xmlns:a16="http://schemas.microsoft.com/office/drawing/2014/main" id="{7AEA9BBF-5DFA-1E2A-2164-D11FB2A483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G"/>
          </a:p>
        </p:txBody>
      </p:sp>
      <p:sp>
        <p:nvSpPr>
          <p:cNvPr id="4" name="Date Placeholder 3">
            <a:extLst>
              <a:ext uri="{FF2B5EF4-FFF2-40B4-BE49-F238E27FC236}">
                <a16:creationId xmlns:a16="http://schemas.microsoft.com/office/drawing/2014/main" id="{9A98B188-0344-50F4-9B01-A95FB573DC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5DB7F2-F5A8-4E10-B1AB-6F32CBBC5324}" type="datetimeFigureOut">
              <a:rPr lang="en-NG" smtClean="0"/>
              <a:t>23/01/2025</a:t>
            </a:fld>
            <a:endParaRPr lang="en-NG"/>
          </a:p>
        </p:txBody>
      </p:sp>
      <p:sp>
        <p:nvSpPr>
          <p:cNvPr id="5" name="Footer Placeholder 4">
            <a:extLst>
              <a:ext uri="{FF2B5EF4-FFF2-40B4-BE49-F238E27FC236}">
                <a16:creationId xmlns:a16="http://schemas.microsoft.com/office/drawing/2014/main" id="{4C4327E7-5CB5-1805-0E0D-B783D04755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G"/>
          </a:p>
        </p:txBody>
      </p:sp>
      <p:sp>
        <p:nvSpPr>
          <p:cNvPr id="6" name="Slide Number Placeholder 5">
            <a:extLst>
              <a:ext uri="{FF2B5EF4-FFF2-40B4-BE49-F238E27FC236}">
                <a16:creationId xmlns:a16="http://schemas.microsoft.com/office/drawing/2014/main" id="{D36B33D4-3AB4-5F68-8D48-4B3054B700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3733C7-0F0B-4ADD-8FC3-288091E82884}" type="slidenum">
              <a:rPr lang="en-NG" smtClean="0"/>
              <a:t>‹#›</a:t>
            </a:fld>
            <a:endParaRPr lang="en-NG"/>
          </a:p>
        </p:txBody>
      </p:sp>
    </p:spTree>
    <p:extLst>
      <p:ext uri="{BB962C8B-B14F-4D97-AF65-F5344CB8AC3E}">
        <p14:creationId xmlns:p14="http://schemas.microsoft.com/office/powerpoint/2010/main" val="578809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lumidebalogun1" TargetMode="External"/><Relationship Id="rId2" Type="http://schemas.openxmlformats.org/officeDocument/2006/relationships/hyperlink" Target="https://www.linkedin.com/in/olumide-balogun1/" TargetMode="External"/><Relationship Id="rId1" Type="http://schemas.openxmlformats.org/officeDocument/2006/relationships/slideLayout" Target="../slideLayouts/slideLayout7.xml"/><Relationship Id="rId5" Type="http://schemas.openxmlformats.org/officeDocument/2006/relationships/hyperlink" Target="https://medium.com/@Olumide-Balogun" TargetMode="External"/><Relationship Id="rId4" Type="http://schemas.openxmlformats.org/officeDocument/2006/relationships/hyperlink" Target="https://x.com/IAmOluBalogun"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3AB1344-C708-60CC-29F1-4D80BED5BE81}"/>
              </a:ext>
            </a:extLst>
          </p:cNvPr>
          <p:cNvSpPr/>
          <p:nvPr/>
        </p:nvSpPr>
        <p:spPr>
          <a:xfrm>
            <a:off x="4695708" y="2006624"/>
            <a:ext cx="7224713" cy="2272768"/>
          </a:xfrm>
          <a:prstGeom prst="rect">
            <a:avLst/>
          </a:prstGeom>
          <a:noFill/>
          <a:ln/>
        </p:spPr>
        <p:txBody>
          <a:bodyPr wrap="square" lIns="0" tIns="0" rIns="0" bIns="0" rtlCol="0" anchor="t"/>
          <a:lstStyle/>
          <a:p>
            <a:pPr marL="0" indent="0">
              <a:lnSpc>
                <a:spcPts val="5500"/>
              </a:lnSpc>
              <a:buNone/>
            </a:pPr>
            <a:r>
              <a:rPr lang="en-US" sz="4600" b="1" kern="0" spc="-89" dirty="0">
                <a:solidFill>
                  <a:srgbClr val="000000"/>
                </a:solidFill>
                <a:latin typeface="Baskerville Old Face" panose="02020602080505020303" pitchFamily="18" charset="0"/>
                <a:ea typeface="Source Serif Pro Semi Bold" pitchFamily="34" charset="-122"/>
                <a:cs typeface="Source Serif Pro Semi Bold" pitchFamily="34" charset="-120"/>
              </a:rPr>
              <a:t>Driving Growth with Data: A Journey Through Sales Insights and Supply Chain Optimization</a:t>
            </a:r>
            <a:endParaRPr lang="en-US" sz="4600" b="1" dirty="0">
              <a:latin typeface="Baskerville Old Face" panose="02020602080505020303" pitchFamily="18" charset="0"/>
            </a:endParaRPr>
          </a:p>
        </p:txBody>
      </p:sp>
      <p:pic>
        <p:nvPicPr>
          <p:cNvPr id="3" name="Image 1" descr="preencoded.png">
            <a:extLst>
              <a:ext uri="{FF2B5EF4-FFF2-40B4-BE49-F238E27FC236}">
                <a16:creationId xmlns:a16="http://schemas.microsoft.com/office/drawing/2014/main" id="{169B54DC-66D1-CE45-9B5D-ABFCEFF14925}"/>
              </a:ext>
            </a:extLst>
          </p:cNvPr>
          <p:cNvPicPr>
            <a:picLocks noChangeAspect="1"/>
          </p:cNvPicPr>
          <p:nvPr/>
        </p:nvPicPr>
        <p:blipFill>
          <a:blip r:embed="rId2"/>
          <a:stretch>
            <a:fillRect/>
          </a:stretch>
        </p:blipFill>
        <p:spPr>
          <a:xfrm>
            <a:off x="4603375" y="6146276"/>
            <a:ext cx="367665" cy="367665"/>
          </a:xfrm>
          <a:prstGeom prst="rect">
            <a:avLst/>
          </a:prstGeom>
        </p:spPr>
      </p:pic>
      <p:sp>
        <p:nvSpPr>
          <p:cNvPr id="4" name="Text 3">
            <a:extLst>
              <a:ext uri="{FF2B5EF4-FFF2-40B4-BE49-F238E27FC236}">
                <a16:creationId xmlns:a16="http://schemas.microsoft.com/office/drawing/2014/main" id="{F86BD18C-3C92-42FD-85BD-B51F888C286B}"/>
              </a:ext>
            </a:extLst>
          </p:cNvPr>
          <p:cNvSpPr/>
          <p:nvPr/>
        </p:nvSpPr>
        <p:spPr>
          <a:xfrm>
            <a:off x="5098318" y="6120796"/>
            <a:ext cx="2574250" cy="418862"/>
          </a:xfrm>
          <a:prstGeom prst="rect">
            <a:avLst/>
          </a:prstGeom>
          <a:noFill/>
          <a:ln/>
        </p:spPr>
        <p:txBody>
          <a:bodyPr wrap="none" lIns="0" tIns="0" rIns="0" bIns="0" rtlCol="0" anchor="t"/>
          <a:lstStyle/>
          <a:p>
            <a:pPr marL="0" indent="0" algn="l">
              <a:lnSpc>
                <a:spcPts val="3250"/>
              </a:lnSpc>
              <a:buNone/>
            </a:pPr>
            <a:r>
              <a:rPr lang="en-US" sz="2400" kern="0" spc="-89" dirty="0">
                <a:solidFill>
                  <a:srgbClr val="000000"/>
                </a:solidFill>
                <a:latin typeface="Baskerville Old Face" panose="02020602080505020303" pitchFamily="18" charset="0"/>
                <a:ea typeface="Source Serif Pro Semi Bold" pitchFamily="34" charset="-122"/>
              </a:rPr>
              <a:t>by Balogun Olumide</a:t>
            </a:r>
          </a:p>
        </p:txBody>
      </p:sp>
      <p:pic>
        <p:nvPicPr>
          <p:cNvPr id="5" name="Image 0" descr="preencoded.png">
            <a:extLst>
              <a:ext uri="{FF2B5EF4-FFF2-40B4-BE49-F238E27FC236}">
                <a16:creationId xmlns:a16="http://schemas.microsoft.com/office/drawing/2014/main" id="{7EE716DA-37C9-A4E5-27A4-35B440CC884B}"/>
              </a:ext>
            </a:extLst>
          </p:cNvPr>
          <p:cNvPicPr>
            <a:picLocks noChangeAspect="1"/>
          </p:cNvPicPr>
          <p:nvPr/>
        </p:nvPicPr>
        <p:blipFill>
          <a:blip r:embed="rId3"/>
          <a:stretch>
            <a:fillRect/>
          </a:stretch>
        </p:blipFill>
        <p:spPr>
          <a:xfrm>
            <a:off x="0" y="0"/>
            <a:ext cx="4406755" cy="6858000"/>
          </a:xfrm>
          <a:prstGeom prst="rect">
            <a:avLst/>
          </a:prstGeom>
        </p:spPr>
      </p:pic>
      <p:sp>
        <p:nvSpPr>
          <p:cNvPr id="6" name="Text 1">
            <a:extLst>
              <a:ext uri="{FF2B5EF4-FFF2-40B4-BE49-F238E27FC236}">
                <a16:creationId xmlns:a16="http://schemas.microsoft.com/office/drawing/2014/main" id="{D8D0F1C6-A12E-749F-4C4A-7E3341636C14}"/>
              </a:ext>
            </a:extLst>
          </p:cNvPr>
          <p:cNvSpPr/>
          <p:nvPr/>
        </p:nvSpPr>
        <p:spPr>
          <a:xfrm>
            <a:off x="4424131" y="4397220"/>
            <a:ext cx="7767869" cy="367665"/>
          </a:xfrm>
          <a:prstGeom prst="rect">
            <a:avLst/>
          </a:prstGeom>
          <a:noFill/>
          <a:ln/>
        </p:spPr>
        <p:txBody>
          <a:bodyPr wrap="square" lIns="0" tIns="0" rIns="0" bIns="0" rtlCol="0" anchor="t"/>
          <a:lstStyle/>
          <a:p>
            <a:pPr>
              <a:spcAft>
                <a:spcPts val="2000"/>
              </a:spcAft>
            </a:pPr>
            <a:r>
              <a:rPr lang="en-US" sz="1600" dirty="0"/>
              <a:t>(</a:t>
            </a:r>
            <a:r>
              <a:rPr lang="en-US" kern="100" dirty="0">
                <a:latin typeface="Aptos" panose="02110004020202020204"/>
                <a:cs typeface="Times New Roman" panose="02020603050405020304" pitchFamily="18" charset="0"/>
              </a:rPr>
              <a:t>Inspired by the project "</a:t>
            </a:r>
            <a:r>
              <a:rPr lang="en-US" sz="1600" dirty="0"/>
              <a:t>Strategic Growth in Supply Chain Operations with SQL Analytics</a:t>
            </a:r>
            <a:r>
              <a:rPr lang="en-US" kern="100" dirty="0">
                <a:latin typeface="Aptos" panose="02110004020202020204"/>
                <a:cs typeface="Times New Roman" panose="02020603050405020304" pitchFamily="18" charset="0"/>
              </a:rPr>
              <a:t>")</a:t>
            </a:r>
          </a:p>
        </p:txBody>
      </p:sp>
      <p:sp>
        <p:nvSpPr>
          <p:cNvPr id="9" name="TextBox 8">
            <a:extLst>
              <a:ext uri="{FF2B5EF4-FFF2-40B4-BE49-F238E27FC236}">
                <a16:creationId xmlns:a16="http://schemas.microsoft.com/office/drawing/2014/main" id="{FB8E4BD6-31A7-57A8-CD66-204966374090}"/>
              </a:ext>
            </a:extLst>
          </p:cNvPr>
          <p:cNvSpPr txBox="1"/>
          <p:nvPr/>
        </p:nvSpPr>
        <p:spPr>
          <a:xfrm rot="16200000">
            <a:off x="-1277907" y="5320468"/>
            <a:ext cx="2798065" cy="277000"/>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Tree>
    <p:extLst>
      <p:ext uri="{BB962C8B-B14F-4D97-AF65-F5344CB8AC3E}">
        <p14:creationId xmlns:p14="http://schemas.microsoft.com/office/powerpoint/2010/main" val="3334773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FCC7F832-D360-D8D1-E6C4-9A74950B4E9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94F30DA-7E4D-B155-155A-D09CA2F8483A}"/>
              </a:ext>
            </a:extLst>
          </p:cNvPr>
          <p:cNvSpPr txBox="1"/>
          <p:nvPr/>
        </p:nvSpPr>
        <p:spPr>
          <a:xfrm>
            <a:off x="2084832" y="502081"/>
            <a:ext cx="8229600" cy="735907"/>
          </a:xfrm>
          <a:prstGeom prst="rect">
            <a:avLst/>
          </a:prstGeom>
          <a:noFill/>
        </p:spPr>
        <p:txBody>
          <a:bodyPr wrap="square">
            <a:spAutoFit/>
          </a:bodyPr>
          <a:lstStyle/>
          <a:p>
            <a:pPr>
              <a:lnSpc>
                <a:spcPts val="4750"/>
              </a:lnSpc>
              <a:spcAft>
                <a:spcPts val="800"/>
              </a:spcAft>
            </a:pPr>
            <a:r>
              <a:rPr lang="en-NG" sz="5400" b="1" kern="0" spc="-89" dirty="0">
                <a:solidFill>
                  <a:srgbClr val="000000"/>
                </a:solidFill>
                <a:latin typeface="Baskerville Old Face" panose="02020602080505020303" pitchFamily="18" charset="0"/>
                <a:ea typeface="Source Serif Pro Semi Bold" pitchFamily="34" charset="-122"/>
              </a:rPr>
              <a:t>💡 The Takeaway and Impact</a:t>
            </a:r>
          </a:p>
        </p:txBody>
      </p:sp>
      <p:sp>
        <p:nvSpPr>
          <p:cNvPr id="4" name="TextBox 3">
            <a:extLst>
              <a:ext uri="{FF2B5EF4-FFF2-40B4-BE49-F238E27FC236}">
                <a16:creationId xmlns:a16="http://schemas.microsoft.com/office/drawing/2014/main" id="{D2C8F0A8-C10F-2A83-9382-040C01B76040}"/>
              </a:ext>
            </a:extLst>
          </p:cNvPr>
          <p:cNvSpPr txBox="1"/>
          <p:nvPr/>
        </p:nvSpPr>
        <p:spPr>
          <a:xfrm>
            <a:off x="1207008" y="1463039"/>
            <a:ext cx="9985248" cy="646331"/>
          </a:xfrm>
          <a:prstGeom prst="rect">
            <a:avLst/>
          </a:prstGeom>
          <a:noFill/>
        </p:spPr>
        <p:txBody>
          <a:bodyPr wrap="square" rtlCol="0">
            <a:spAutoFit/>
          </a:bodyPr>
          <a:lstStyle/>
          <a:p>
            <a:r>
              <a:rPr lang="en-NG" sz="1800" kern="100" dirty="0">
                <a:effectLst/>
                <a:ea typeface="Aptos" panose="02110004020202020204"/>
                <a:cs typeface="Times New Roman" panose="02020603050405020304" pitchFamily="18" charset="0"/>
              </a:rPr>
              <a:t>Fast forward to today: </a:t>
            </a:r>
            <a:r>
              <a:rPr lang="en-NG" sz="1800" b="1" kern="100" dirty="0">
                <a:effectLst/>
                <a:ea typeface="Aptos" panose="02110004020202020204"/>
                <a:cs typeface="Times New Roman" panose="02020603050405020304" pitchFamily="18" charset="0"/>
              </a:rPr>
              <a:t>The company is thriving.</a:t>
            </a:r>
            <a:r>
              <a:rPr lang="en-NG" sz="1800" kern="100" dirty="0">
                <a:effectLst/>
                <a:ea typeface="Aptos" panose="02110004020202020204"/>
                <a:cs typeface="Times New Roman" panose="02020603050405020304" pitchFamily="18" charset="0"/>
              </a:rPr>
              <a:t> We’re no longer just riding the rollercoaster—we’re driving it. Sales performance is back, and this time, it’s backed by a rock-solid game plan:</a:t>
            </a:r>
          </a:p>
        </p:txBody>
      </p:sp>
      <p:sp>
        <p:nvSpPr>
          <p:cNvPr id="8" name="Text 1">
            <a:extLst>
              <a:ext uri="{FF2B5EF4-FFF2-40B4-BE49-F238E27FC236}">
                <a16:creationId xmlns:a16="http://schemas.microsoft.com/office/drawing/2014/main" id="{7395C70D-2511-59C3-47BB-678166E1EFD4}"/>
              </a:ext>
            </a:extLst>
          </p:cNvPr>
          <p:cNvSpPr/>
          <p:nvPr/>
        </p:nvSpPr>
        <p:spPr>
          <a:xfrm>
            <a:off x="703070" y="4386860"/>
            <a:ext cx="2259586" cy="351949"/>
          </a:xfrm>
          <a:prstGeom prst="rect">
            <a:avLst/>
          </a:prstGeom>
          <a:noFill/>
          <a:ln/>
        </p:spPr>
        <p:txBody>
          <a:bodyPr wrap="none" lIns="0" tIns="0" rIns="0" bIns="0" rtlCol="0" anchor="t"/>
          <a:lstStyle/>
          <a:p>
            <a:pPr algn="ctr">
              <a:lnSpc>
                <a:spcPts val="2300"/>
              </a:lnSpc>
            </a:pPr>
            <a:r>
              <a:rPr lang="en-NG" b="1" dirty="0">
                <a:solidFill>
                  <a:srgbClr val="3A3630"/>
                </a:solidFill>
                <a:latin typeface="Arial Rounded MT Bold" panose="020F0704030504030204" pitchFamily="34" charset="0"/>
              </a:rPr>
              <a:t>Key Finding: </a:t>
            </a:r>
            <a:endParaRPr lang="en-US" b="1" dirty="0">
              <a:solidFill>
                <a:srgbClr val="3A3630"/>
              </a:solidFill>
              <a:latin typeface="Arial Rounded MT Bold" panose="020F0704030504030204" pitchFamily="34" charset="0"/>
            </a:endParaRPr>
          </a:p>
        </p:txBody>
      </p:sp>
      <p:sp>
        <p:nvSpPr>
          <p:cNvPr id="9" name="Text 2">
            <a:extLst>
              <a:ext uri="{FF2B5EF4-FFF2-40B4-BE49-F238E27FC236}">
                <a16:creationId xmlns:a16="http://schemas.microsoft.com/office/drawing/2014/main" id="{16891CE0-A6EA-94E8-58DE-4129C1E88A0F}"/>
              </a:ext>
            </a:extLst>
          </p:cNvPr>
          <p:cNvSpPr/>
          <p:nvPr/>
        </p:nvSpPr>
        <p:spPr>
          <a:xfrm>
            <a:off x="589270" y="4843907"/>
            <a:ext cx="2589250" cy="493853"/>
          </a:xfrm>
          <a:prstGeom prst="rect">
            <a:avLst/>
          </a:prstGeom>
          <a:noFill/>
          <a:ln/>
        </p:spPr>
        <p:txBody>
          <a:bodyPr wrap="square" lIns="0" tIns="0" rIns="0" bIns="0" rtlCol="0" anchor="t"/>
          <a:lstStyle/>
          <a:p>
            <a:pPr>
              <a:lnSpc>
                <a:spcPts val="3000"/>
              </a:lnSpc>
            </a:pPr>
            <a:r>
              <a:rPr lang="en-US" kern="0" spc="-38" dirty="0">
                <a:solidFill>
                  <a:srgbClr val="272525"/>
                </a:solidFill>
                <a:ea typeface="Source Sans Pro" pitchFamily="34" charset="-122"/>
                <a:cs typeface="Source Sans Pro" pitchFamily="34" charset="-120"/>
              </a:rPr>
              <a:t>Prioritize profit over volume</a:t>
            </a:r>
            <a:endParaRPr lang="en-US" dirty="0"/>
          </a:p>
        </p:txBody>
      </p:sp>
      <p:sp>
        <p:nvSpPr>
          <p:cNvPr id="11" name="TextBox 10">
            <a:extLst>
              <a:ext uri="{FF2B5EF4-FFF2-40B4-BE49-F238E27FC236}">
                <a16:creationId xmlns:a16="http://schemas.microsoft.com/office/drawing/2014/main" id="{EF621EA5-E68D-BE0B-2D9B-82FC1644113F}"/>
              </a:ext>
            </a:extLst>
          </p:cNvPr>
          <p:cNvSpPr txBox="1"/>
          <p:nvPr/>
        </p:nvSpPr>
        <p:spPr>
          <a:xfrm>
            <a:off x="861566" y="2610167"/>
            <a:ext cx="2011680" cy="1569660"/>
          </a:xfrm>
          <a:prstGeom prst="rect">
            <a:avLst/>
          </a:prstGeom>
          <a:noFill/>
        </p:spPr>
        <p:txBody>
          <a:bodyPr wrap="square">
            <a:spAutoFit/>
          </a:bodyPr>
          <a:lstStyle/>
          <a:p>
            <a:r>
              <a:rPr lang="en-NG" sz="9600" dirty="0">
                <a:effectLst/>
                <a:latin typeface="Segoe UI Emoji" panose="020B0502040204020203" pitchFamily="34" charset="0"/>
                <a:ea typeface="Aptos" panose="02110004020202020204"/>
                <a:cs typeface="Segoe UI Emoji" panose="020B0502040204020203" pitchFamily="34" charset="0"/>
              </a:rPr>
              <a:t>🔑</a:t>
            </a:r>
            <a:r>
              <a:rPr lang="en-NG" sz="9600" dirty="0">
                <a:effectLst/>
                <a:latin typeface="Aptos" panose="02110004020202020204"/>
                <a:ea typeface="Aptos" panose="02110004020202020204"/>
                <a:cs typeface="Times New Roman" panose="02020603050405020304" pitchFamily="18" charset="0"/>
              </a:rPr>
              <a:t> </a:t>
            </a:r>
            <a:endParaRPr lang="en-NG" sz="9600" dirty="0"/>
          </a:p>
        </p:txBody>
      </p:sp>
      <p:sp>
        <p:nvSpPr>
          <p:cNvPr id="13" name="TextBox 12">
            <a:extLst>
              <a:ext uri="{FF2B5EF4-FFF2-40B4-BE49-F238E27FC236}">
                <a16:creationId xmlns:a16="http://schemas.microsoft.com/office/drawing/2014/main" id="{A08311F6-8353-26FA-1718-AC8376E1330F}"/>
              </a:ext>
            </a:extLst>
          </p:cNvPr>
          <p:cNvSpPr txBox="1"/>
          <p:nvPr/>
        </p:nvSpPr>
        <p:spPr>
          <a:xfrm>
            <a:off x="4849642" y="4379299"/>
            <a:ext cx="2492716" cy="369332"/>
          </a:xfrm>
          <a:prstGeom prst="rect">
            <a:avLst/>
          </a:prstGeom>
          <a:noFill/>
        </p:spPr>
        <p:txBody>
          <a:bodyPr wrap="square">
            <a:spAutoFit/>
          </a:bodyPr>
          <a:lstStyle/>
          <a:p>
            <a:r>
              <a:rPr lang="en-NG" b="1" dirty="0">
                <a:solidFill>
                  <a:srgbClr val="3A3630"/>
                </a:solidFill>
                <a:latin typeface="Arial Rounded MT Bold" panose="020F0704030504030204" pitchFamily="34" charset="0"/>
              </a:rPr>
              <a:t>Strategic Actions</a:t>
            </a:r>
            <a:r>
              <a:rPr lang="en-US" b="1" dirty="0">
                <a:solidFill>
                  <a:srgbClr val="3A3630"/>
                </a:solidFill>
                <a:latin typeface="Arial Rounded MT Bold" panose="020F0704030504030204" pitchFamily="34" charset="0"/>
              </a:rPr>
              <a:t>:</a:t>
            </a:r>
            <a:endParaRPr lang="en-NG" b="1" dirty="0">
              <a:solidFill>
                <a:srgbClr val="3A3630"/>
              </a:solidFill>
              <a:latin typeface="Arial Rounded MT Bold" panose="020F0704030504030204" pitchFamily="34" charset="0"/>
            </a:endParaRPr>
          </a:p>
        </p:txBody>
      </p:sp>
      <p:sp>
        <p:nvSpPr>
          <p:cNvPr id="15" name="TextBox 14">
            <a:extLst>
              <a:ext uri="{FF2B5EF4-FFF2-40B4-BE49-F238E27FC236}">
                <a16:creationId xmlns:a16="http://schemas.microsoft.com/office/drawing/2014/main" id="{C769AAC8-1B66-50EC-EF45-423759DE0436}"/>
              </a:ext>
            </a:extLst>
          </p:cNvPr>
          <p:cNvSpPr txBox="1"/>
          <p:nvPr/>
        </p:nvSpPr>
        <p:spPr>
          <a:xfrm>
            <a:off x="4937760" y="2610167"/>
            <a:ext cx="1747507" cy="1569660"/>
          </a:xfrm>
          <a:prstGeom prst="rect">
            <a:avLst/>
          </a:prstGeom>
          <a:noFill/>
        </p:spPr>
        <p:txBody>
          <a:bodyPr wrap="square">
            <a:spAutoFit/>
          </a:bodyPr>
          <a:lstStyle/>
          <a:p>
            <a:r>
              <a:rPr lang="en-NG" sz="9600" dirty="0">
                <a:effectLst/>
                <a:latin typeface="Segoe UI Emoji" panose="020B0502040204020203" pitchFamily="34" charset="0"/>
                <a:ea typeface="Aptos" panose="02110004020202020204"/>
                <a:cs typeface="Segoe UI Emoji" panose="020B0502040204020203" pitchFamily="34" charset="0"/>
              </a:rPr>
              <a:t>🛠️</a:t>
            </a:r>
            <a:endParaRPr lang="en-NG" sz="9600" dirty="0"/>
          </a:p>
        </p:txBody>
      </p:sp>
      <p:sp>
        <p:nvSpPr>
          <p:cNvPr id="16" name="Text 2">
            <a:extLst>
              <a:ext uri="{FF2B5EF4-FFF2-40B4-BE49-F238E27FC236}">
                <a16:creationId xmlns:a16="http://schemas.microsoft.com/office/drawing/2014/main" id="{CD35CE8A-EE7D-8C82-167B-475270E09961}"/>
              </a:ext>
            </a:extLst>
          </p:cNvPr>
          <p:cNvSpPr/>
          <p:nvPr/>
        </p:nvSpPr>
        <p:spPr>
          <a:xfrm>
            <a:off x="4391553" y="4853728"/>
            <a:ext cx="4122033" cy="646331"/>
          </a:xfrm>
          <a:prstGeom prst="rect">
            <a:avLst/>
          </a:prstGeom>
          <a:noFill/>
          <a:ln/>
        </p:spPr>
        <p:txBody>
          <a:bodyPr wrap="square" lIns="0" tIns="0" rIns="0" bIns="0" rtlCol="0" anchor="t"/>
          <a:lstStyle/>
          <a:p>
            <a:r>
              <a:rPr lang="en-US" kern="100" dirty="0">
                <a:cs typeface="Times New Roman" panose="02020603050405020304" pitchFamily="18" charset="0"/>
              </a:rPr>
              <a:t>Prioritize </a:t>
            </a:r>
            <a:r>
              <a:rPr lang="en-NG" kern="100" dirty="0">
                <a:cs typeface="Times New Roman" panose="02020603050405020304" pitchFamily="18" charset="0"/>
              </a:rPr>
              <a:t>Reallocated resources, optimized costs, and focused on customer loyalty.</a:t>
            </a:r>
          </a:p>
          <a:p>
            <a:pPr>
              <a:lnSpc>
                <a:spcPts val="3000"/>
              </a:lnSpc>
            </a:pPr>
            <a:endParaRPr lang="en-US" dirty="0"/>
          </a:p>
        </p:txBody>
      </p:sp>
      <p:sp>
        <p:nvSpPr>
          <p:cNvPr id="17" name="Text 2">
            <a:extLst>
              <a:ext uri="{FF2B5EF4-FFF2-40B4-BE49-F238E27FC236}">
                <a16:creationId xmlns:a16="http://schemas.microsoft.com/office/drawing/2014/main" id="{F7CD5B36-F51C-E6B1-0CDE-F01155BB68E5}"/>
              </a:ext>
            </a:extLst>
          </p:cNvPr>
          <p:cNvSpPr/>
          <p:nvPr/>
        </p:nvSpPr>
        <p:spPr>
          <a:xfrm>
            <a:off x="9380875" y="4843907"/>
            <a:ext cx="2589250" cy="493853"/>
          </a:xfrm>
          <a:prstGeom prst="rect">
            <a:avLst/>
          </a:prstGeom>
          <a:noFill/>
          <a:ln/>
        </p:spPr>
        <p:txBody>
          <a:bodyPr wrap="square" lIns="0" tIns="0" rIns="0" bIns="0" rtlCol="0" anchor="t"/>
          <a:lstStyle/>
          <a:p>
            <a:r>
              <a:rPr lang="en-NG" kern="100" dirty="0">
                <a:cs typeface="Times New Roman" panose="02020603050405020304" pitchFamily="18" charset="0"/>
              </a:rPr>
              <a:t>A stronger foundation for sustainable growth.</a:t>
            </a:r>
            <a:endParaRPr lang="en-US" kern="100" dirty="0">
              <a:cs typeface="Times New Roman" panose="02020603050405020304" pitchFamily="18" charset="0"/>
            </a:endParaRPr>
          </a:p>
        </p:txBody>
      </p:sp>
      <p:sp>
        <p:nvSpPr>
          <p:cNvPr id="19" name="TextBox 18">
            <a:extLst>
              <a:ext uri="{FF2B5EF4-FFF2-40B4-BE49-F238E27FC236}">
                <a16:creationId xmlns:a16="http://schemas.microsoft.com/office/drawing/2014/main" id="{5F870E13-0A7C-F19C-32F6-858ED89A650C}"/>
              </a:ext>
            </a:extLst>
          </p:cNvPr>
          <p:cNvSpPr txBox="1"/>
          <p:nvPr/>
        </p:nvSpPr>
        <p:spPr>
          <a:xfrm>
            <a:off x="9723368" y="4369477"/>
            <a:ext cx="1468888" cy="369332"/>
          </a:xfrm>
          <a:prstGeom prst="rect">
            <a:avLst/>
          </a:prstGeom>
          <a:noFill/>
        </p:spPr>
        <p:txBody>
          <a:bodyPr wrap="square">
            <a:spAutoFit/>
          </a:bodyPr>
          <a:lstStyle/>
          <a:p>
            <a:r>
              <a:rPr lang="en-NG" b="1" dirty="0">
                <a:solidFill>
                  <a:srgbClr val="3A3630"/>
                </a:solidFill>
                <a:latin typeface="Arial Rounded MT Bold" panose="020F0704030504030204" pitchFamily="34" charset="0"/>
              </a:rPr>
              <a:t>Impact</a:t>
            </a:r>
            <a:r>
              <a:rPr lang="en-NG" sz="1800" dirty="0">
                <a:effectLst/>
                <a:latin typeface="Aptos" panose="02110004020202020204"/>
                <a:ea typeface="Aptos" panose="02110004020202020204"/>
                <a:cs typeface="Times New Roman" panose="02020603050405020304" pitchFamily="18" charset="0"/>
              </a:rPr>
              <a:t>: </a:t>
            </a:r>
            <a:endParaRPr lang="en-NG" dirty="0"/>
          </a:p>
        </p:txBody>
      </p:sp>
      <p:sp>
        <p:nvSpPr>
          <p:cNvPr id="21" name="TextBox 20">
            <a:extLst>
              <a:ext uri="{FF2B5EF4-FFF2-40B4-BE49-F238E27FC236}">
                <a16:creationId xmlns:a16="http://schemas.microsoft.com/office/drawing/2014/main" id="{910A3896-2A8E-1066-E728-AAD8C22D0582}"/>
              </a:ext>
            </a:extLst>
          </p:cNvPr>
          <p:cNvSpPr txBox="1"/>
          <p:nvPr/>
        </p:nvSpPr>
        <p:spPr>
          <a:xfrm>
            <a:off x="9380875" y="2582962"/>
            <a:ext cx="1747507" cy="1569660"/>
          </a:xfrm>
          <a:prstGeom prst="rect">
            <a:avLst/>
          </a:prstGeom>
          <a:noFill/>
        </p:spPr>
        <p:txBody>
          <a:bodyPr wrap="square">
            <a:spAutoFit/>
          </a:bodyPr>
          <a:lstStyle/>
          <a:p>
            <a:r>
              <a:rPr lang="en-NG" sz="9600" b="1" dirty="0">
                <a:solidFill>
                  <a:srgbClr val="3A3630"/>
                </a:solidFill>
                <a:latin typeface="Arial Rounded MT Bold" panose="020F0704030504030204" pitchFamily="34" charset="0"/>
              </a:rPr>
              <a:t>📈 </a:t>
            </a:r>
            <a:endParaRPr lang="en-NG" sz="9600" dirty="0"/>
          </a:p>
        </p:txBody>
      </p:sp>
      <p:sp>
        <p:nvSpPr>
          <p:cNvPr id="22" name="TextBox 21">
            <a:extLst>
              <a:ext uri="{FF2B5EF4-FFF2-40B4-BE49-F238E27FC236}">
                <a16:creationId xmlns:a16="http://schemas.microsoft.com/office/drawing/2014/main" id="{79473DD7-4B2C-BE80-DAEC-5B1DF7CCE46F}"/>
              </a:ext>
            </a:extLst>
          </p:cNvPr>
          <p:cNvSpPr txBox="1"/>
          <p:nvPr/>
        </p:nvSpPr>
        <p:spPr>
          <a:xfrm>
            <a:off x="1030224" y="5844379"/>
            <a:ext cx="10582656" cy="369332"/>
          </a:xfrm>
          <a:prstGeom prst="rect">
            <a:avLst/>
          </a:prstGeom>
          <a:noFill/>
        </p:spPr>
        <p:txBody>
          <a:bodyPr wrap="square" rtlCol="0">
            <a:spAutoFit/>
          </a:bodyPr>
          <a:lstStyle/>
          <a:p>
            <a:r>
              <a:rPr lang="en-NG" sz="1800" kern="100" dirty="0">
                <a:effectLst/>
                <a:latin typeface="Aptos" panose="02110004020202020204"/>
                <a:ea typeface="Aptos" panose="02110004020202020204"/>
                <a:cs typeface="Times New Roman" panose="02020603050405020304" pitchFamily="18" charset="0"/>
              </a:rPr>
              <a:t>As Winston Churchill said, </a:t>
            </a:r>
            <a:r>
              <a:rPr lang="en-NG" sz="1800" b="1" kern="100" dirty="0">
                <a:effectLst/>
                <a:latin typeface="Aptos" panose="02110004020202020204"/>
                <a:ea typeface="Aptos" panose="02110004020202020204"/>
                <a:cs typeface="Times New Roman" panose="02020603050405020304" pitchFamily="18" charset="0"/>
              </a:rPr>
              <a:t>“Success is not final; failure is not fatal: It is the courage to continue that counts.”</a:t>
            </a:r>
            <a:endParaRPr lang="en-NG" sz="1800" kern="100" dirty="0">
              <a:effectLst/>
              <a:latin typeface="Aptos" panose="02110004020202020204"/>
              <a:ea typeface="Aptos" panose="02110004020202020204"/>
              <a:cs typeface="Times New Roman" panose="02020603050405020304" pitchFamily="18" charset="0"/>
            </a:endParaRPr>
          </a:p>
        </p:txBody>
      </p:sp>
      <p:sp>
        <p:nvSpPr>
          <p:cNvPr id="2" name="TextBox 1">
            <a:extLst>
              <a:ext uri="{FF2B5EF4-FFF2-40B4-BE49-F238E27FC236}">
                <a16:creationId xmlns:a16="http://schemas.microsoft.com/office/drawing/2014/main" id="{49DA8FE6-8238-75DD-40C5-7D61C58197CF}"/>
              </a:ext>
            </a:extLst>
          </p:cNvPr>
          <p:cNvSpPr txBox="1"/>
          <p:nvPr/>
        </p:nvSpPr>
        <p:spPr>
          <a:xfrm rot="16200000">
            <a:off x="-1277907" y="5320468"/>
            <a:ext cx="2798065" cy="277000"/>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Tree>
    <p:extLst>
      <p:ext uri="{BB962C8B-B14F-4D97-AF65-F5344CB8AC3E}">
        <p14:creationId xmlns:p14="http://schemas.microsoft.com/office/powerpoint/2010/main" val="2618801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1EA03BC9-259E-F359-CAB7-CB33C0F800C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4475FBF-B345-BAC2-8AAA-D1C87B8405F4}"/>
              </a:ext>
            </a:extLst>
          </p:cNvPr>
          <p:cNvSpPr/>
          <p:nvPr/>
        </p:nvSpPr>
        <p:spPr>
          <a:xfrm>
            <a:off x="939832" y="1533957"/>
            <a:ext cx="5632490" cy="719257"/>
          </a:xfrm>
          <a:prstGeom prst="rect">
            <a:avLst/>
          </a:prstGeom>
          <a:noFill/>
          <a:ln/>
        </p:spPr>
        <p:txBody>
          <a:bodyPr wrap="none" lIns="0" tIns="0" rIns="0" bIns="0" rtlCol="0" anchor="t"/>
          <a:lstStyle/>
          <a:p>
            <a:pPr marL="0" indent="0">
              <a:lnSpc>
                <a:spcPts val="5500"/>
              </a:lnSpc>
              <a:buNone/>
            </a:pPr>
            <a:r>
              <a:rPr lang="en-US" sz="5400" b="1" kern="0" spc="-89" dirty="0">
                <a:solidFill>
                  <a:srgbClr val="000000"/>
                </a:solidFill>
                <a:latin typeface="Baskerville Old Face" panose="02020602080505020303" pitchFamily="18" charset="0"/>
                <a:ea typeface="Source Serif Pro Semi Bold" pitchFamily="34" charset="-122"/>
              </a:rPr>
              <a:t>📣 Final Thoughts</a:t>
            </a:r>
          </a:p>
        </p:txBody>
      </p:sp>
      <p:pic>
        <p:nvPicPr>
          <p:cNvPr id="3" name="Image 0" descr="preencoded.png">
            <a:extLst>
              <a:ext uri="{FF2B5EF4-FFF2-40B4-BE49-F238E27FC236}">
                <a16:creationId xmlns:a16="http://schemas.microsoft.com/office/drawing/2014/main" id="{8BDCF189-1384-D040-D1DA-6D496E0633E9}"/>
              </a:ext>
            </a:extLst>
          </p:cNvPr>
          <p:cNvPicPr>
            <a:picLocks noChangeAspect="1"/>
          </p:cNvPicPr>
          <p:nvPr/>
        </p:nvPicPr>
        <p:blipFill>
          <a:blip r:embed="rId2"/>
          <a:stretch>
            <a:fillRect/>
          </a:stretch>
        </p:blipFill>
        <p:spPr>
          <a:xfrm>
            <a:off x="7543800" y="0"/>
            <a:ext cx="4648200" cy="6858000"/>
          </a:xfrm>
          <a:prstGeom prst="rect">
            <a:avLst/>
          </a:prstGeom>
        </p:spPr>
      </p:pic>
      <p:sp>
        <p:nvSpPr>
          <p:cNvPr id="4" name="TextBox 3">
            <a:extLst>
              <a:ext uri="{FF2B5EF4-FFF2-40B4-BE49-F238E27FC236}">
                <a16:creationId xmlns:a16="http://schemas.microsoft.com/office/drawing/2014/main" id="{2D18E2A8-94FA-21CC-1882-B6CE31D9B37A}"/>
              </a:ext>
            </a:extLst>
          </p:cNvPr>
          <p:cNvSpPr txBox="1"/>
          <p:nvPr/>
        </p:nvSpPr>
        <p:spPr>
          <a:xfrm>
            <a:off x="939832" y="2582128"/>
            <a:ext cx="5632490" cy="2585323"/>
          </a:xfrm>
          <a:prstGeom prst="rect">
            <a:avLst/>
          </a:prstGeom>
          <a:noFill/>
        </p:spPr>
        <p:txBody>
          <a:bodyPr wrap="square" rtlCol="0">
            <a:spAutoFit/>
          </a:bodyPr>
          <a:lstStyle/>
          <a:p>
            <a:r>
              <a:rPr lang="en-US" dirty="0"/>
              <a:t>This presentation shines a spotlight on the magic of storytelling through data analysis—where numbers stop being boring and start revealing hidden patterns, untapped potential, and exciting possibilities. By turning obstacles into opportunities with the power of analytics, we’ve paved the way for meaningful success. After all, data isn’t just numbers; it’s a story waiting to be told, and we can’t wait to see how the next chapter unfolds for our company!</a:t>
            </a:r>
            <a:endParaRPr lang="en-NG" dirty="0"/>
          </a:p>
        </p:txBody>
      </p:sp>
      <p:sp>
        <p:nvSpPr>
          <p:cNvPr id="5" name="TextBox 4">
            <a:extLst>
              <a:ext uri="{FF2B5EF4-FFF2-40B4-BE49-F238E27FC236}">
                <a16:creationId xmlns:a16="http://schemas.microsoft.com/office/drawing/2014/main" id="{FA5BDFE0-F770-A58E-D029-7EC8317D06FB}"/>
              </a:ext>
            </a:extLst>
          </p:cNvPr>
          <p:cNvSpPr txBox="1"/>
          <p:nvPr/>
        </p:nvSpPr>
        <p:spPr>
          <a:xfrm rot="16200000">
            <a:off x="-1277907" y="5320468"/>
            <a:ext cx="2798065" cy="277000"/>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Tree>
    <p:extLst>
      <p:ext uri="{BB962C8B-B14F-4D97-AF65-F5344CB8AC3E}">
        <p14:creationId xmlns:p14="http://schemas.microsoft.com/office/powerpoint/2010/main" val="3361579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A7152517-DEF9-3003-12B5-C9010D295D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32D4B0-0DAB-A1D2-1BBA-57C5907E63C2}"/>
              </a:ext>
            </a:extLst>
          </p:cNvPr>
          <p:cNvPicPr>
            <a:picLocks noChangeAspect="1"/>
          </p:cNvPicPr>
          <p:nvPr/>
        </p:nvPicPr>
        <p:blipFill>
          <a:blip r:embed="rId2">
            <a:alphaModFix amt="12000"/>
            <a:extLst>
              <a:ext uri="{28A0092B-C50C-407E-A947-70E740481C1C}">
                <a14:useLocalDpi xmlns:a14="http://schemas.microsoft.com/office/drawing/2010/main" val="0"/>
              </a:ext>
            </a:extLst>
          </a:blip>
          <a:stretch>
            <a:fillRect/>
          </a:stretch>
        </p:blipFill>
        <p:spPr>
          <a:xfrm>
            <a:off x="-1" y="1"/>
            <a:ext cx="12192001" cy="6858000"/>
          </a:xfrm>
          <a:prstGeom prst="rect">
            <a:avLst/>
          </a:prstGeom>
        </p:spPr>
      </p:pic>
      <p:sp>
        <p:nvSpPr>
          <p:cNvPr id="5" name="TextBox 4">
            <a:extLst>
              <a:ext uri="{FF2B5EF4-FFF2-40B4-BE49-F238E27FC236}">
                <a16:creationId xmlns:a16="http://schemas.microsoft.com/office/drawing/2014/main" id="{3626D4FC-A8B9-DC27-A850-F6C71DAECFB4}"/>
              </a:ext>
            </a:extLst>
          </p:cNvPr>
          <p:cNvSpPr txBox="1"/>
          <p:nvPr/>
        </p:nvSpPr>
        <p:spPr>
          <a:xfrm>
            <a:off x="785814" y="2562195"/>
            <a:ext cx="5643562" cy="3416320"/>
          </a:xfrm>
          <a:prstGeom prst="rect">
            <a:avLst/>
          </a:prstGeom>
          <a:noFill/>
        </p:spPr>
        <p:txBody>
          <a:bodyPr wrap="square">
            <a:spAutoFit/>
          </a:bodyPr>
          <a:lstStyle/>
          <a:p>
            <a:r>
              <a:rPr lang="en-US" dirty="0"/>
              <a:t>Thank you for diving headfirst into this data-packed adventure! Your curiosity turns boring spreadsheets into blockbusters, and your engagement makes all the number-crunching worth it. Together, we’re not just analyzing data—we’re sparking “aha” moments, uncovering hidden treasures, and turning stats into success stories.</a:t>
            </a:r>
          </a:p>
          <a:p>
            <a:endParaRPr lang="en-US" dirty="0"/>
          </a:p>
          <a:p>
            <a:r>
              <a:rPr lang="en-US" dirty="0"/>
              <a:t>Stay curious, stay inspired, and remember: the magic is in the numbers (but only if you look closely)!</a:t>
            </a:r>
          </a:p>
          <a:p>
            <a:br>
              <a:rPr lang="en-US" dirty="0"/>
            </a:br>
            <a:r>
              <a:rPr lang="en-US" dirty="0"/>
              <a:t>– Olumide </a:t>
            </a:r>
          </a:p>
        </p:txBody>
      </p:sp>
      <p:sp>
        <p:nvSpPr>
          <p:cNvPr id="7" name="TextBox 6">
            <a:extLst>
              <a:ext uri="{FF2B5EF4-FFF2-40B4-BE49-F238E27FC236}">
                <a16:creationId xmlns:a16="http://schemas.microsoft.com/office/drawing/2014/main" id="{ABAFB29A-1F1E-8BB0-5A55-32B46DDC7EEA}"/>
              </a:ext>
            </a:extLst>
          </p:cNvPr>
          <p:cNvSpPr txBox="1"/>
          <p:nvPr/>
        </p:nvSpPr>
        <p:spPr>
          <a:xfrm>
            <a:off x="785813" y="1470810"/>
            <a:ext cx="5129212" cy="923330"/>
          </a:xfrm>
          <a:prstGeom prst="rect">
            <a:avLst/>
          </a:prstGeom>
          <a:noFill/>
        </p:spPr>
        <p:txBody>
          <a:bodyPr wrap="square" rtlCol="0">
            <a:spAutoFit/>
          </a:bodyPr>
          <a:lstStyle/>
          <a:p>
            <a:r>
              <a:rPr lang="en-US" sz="5400" b="1" kern="0" spc="-89" dirty="0">
                <a:solidFill>
                  <a:srgbClr val="000000"/>
                </a:solidFill>
                <a:latin typeface="Baskerville Old Face" panose="02020602080505020303" pitchFamily="18" charset="0"/>
                <a:ea typeface="Source Serif Pro Semi Bold" pitchFamily="34" charset="-122"/>
              </a:rPr>
              <a:t>A Big Data Hug</a:t>
            </a:r>
            <a:endParaRPr lang="en-NG" sz="5400" b="1" kern="0" spc="-89" dirty="0">
              <a:solidFill>
                <a:srgbClr val="000000"/>
              </a:solidFill>
              <a:latin typeface="Baskerville Old Face" panose="02020602080505020303" pitchFamily="18" charset="0"/>
              <a:ea typeface="Source Serif Pro Semi Bold" pitchFamily="34" charset="-122"/>
            </a:endParaRPr>
          </a:p>
        </p:txBody>
      </p:sp>
      <p:pic>
        <p:nvPicPr>
          <p:cNvPr id="11" name="Picture 10">
            <a:extLst>
              <a:ext uri="{FF2B5EF4-FFF2-40B4-BE49-F238E27FC236}">
                <a16:creationId xmlns:a16="http://schemas.microsoft.com/office/drawing/2014/main" id="{3BA3884F-E0BD-212B-EA5C-B8C6F3013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5191" y="1290297"/>
            <a:ext cx="4877481" cy="4877481"/>
          </a:xfrm>
          <a:prstGeom prst="rect">
            <a:avLst/>
          </a:prstGeom>
        </p:spPr>
      </p:pic>
    </p:spTree>
    <p:extLst>
      <p:ext uri="{BB962C8B-B14F-4D97-AF65-F5344CB8AC3E}">
        <p14:creationId xmlns:p14="http://schemas.microsoft.com/office/powerpoint/2010/main" val="2524364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54E25C96-5C78-55F9-97CE-689E0247BD6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EBF9546-5EDE-8B7E-4706-6D7AC65B324D}"/>
              </a:ext>
            </a:extLst>
          </p:cNvPr>
          <p:cNvSpPr/>
          <p:nvPr/>
        </p:nvSpPr>
        <p:spPr>
          <a:xfrm>
            <a:off x="6601920" y="1562953"/>
            <a:ext cx="3539606" cy="64884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400"/>
          </a:p>
        </p:txBody>
      </p:sp>
      <p:sp>
        <p:nvSpPr>
          <p:cNvPr id="3" name="TextBox 2">
            <a:extLst>
              <a:ext uri="{FF2B5EF4-FFF2-40B4-BE49-F238E27FC236}">
                <a16:creationId xmlns:a16="http://schemas.microsoft.com/office/drawing/2014/main" id="{0674EBC0-21D3-93F9-0F73-63972D039E4E}"/>
              </a:ext>
            </a:extLst>
          </p:cNvPr>
          <p:cNvSpPr txBox="1"/>
          <p:nvPr/>
        </p:nvSpPr>
        <p:spPr>
          <a:xfrm>
            <a:off x="7043925" y="1756588"/>
            <a:ext cx="2916925" cy="307777"/>
          </a:xfrm>
          <a:prstGeom prst="rect">
            <a:avLst/>
          </a:prstGeom>
          <a:noFill/>
        </p:spPr>
        <p:txBody>
          <a:bodyPr wrap="square" rtlCol="0">
            <a:spAutoFit/>
          </a:bodyPr>
          <a:lstStyle/>
          <a:p>
            <a:r>
              <a:rPr lang="en-US" sz="1400" b="1" dirty="0">
                <a:solidFill>
                  <a:schemeClr val="bg1"/>
                </a:solidFill>
              </a:rPr>
              <a:t>Email: krisbalo11@gmail.com                 </a:t>
            </a:r>
            <a:endParaRPr lang="en-NG" sz="1400" b="1" dirty="0">
              <a:solidFill>
                <a:schemeClr val="bg1"/>
              </a:solidFill>
            </a:endParaRPr>
          </a:p>
        </p:txBody>
      </p:sp>
      <p:sp>
        <p:nvSpPr>
          <p:cNvPr id="4" name="Rectangle: Rounded Corners 3">
            <a:extLst>
              <a:ext uri="{FF2B5EF4-FFF2-40B4-BE49-F238E27FC236}">
                <a16:creationId xmlns:a16="http://schemas.microsoft.com/office/drawing/2014/main" id="{4B458011-E4D8-1DBB-EBD9-5504190D49CA}"/>
              </a:ext>
            </a:extLst>
          </p:cNvPr>
          <p:cNvSpPr/>
          <p:nvPr/>
        </p:nvSpPr>
        <p:spPr>
          <a:xfrm>
            <a:off x="1351722" y="1568688"/>
            <a:ext cx="3539606" cy="64884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400"/>
          </a:p>
        </p:txBody>
      </p:sp>
      <p:sp>
        <p:nvSpPr>
          <p:cNvPr id="5" name="TextBox 4">
            <a:extLst>
              <a:ext uri="{FF2B5EF4-FFF2-40B4-BE49-F238E27FC236}">
                <a16:creationId xmlns:a16="http://schemas.microsoft.com/office/drawing/2014/main" id="{D325C86A-1D2E-D956-EEA8-BED23A0F30F6}"/>
              </a:ext>
            </a:extLst>
          </p:cNvPr>
          <p:cNvSpPr txBox="1"/>
          <p:nvPr/>
        </p:nvSpPr>
        <p:spPr>
          <a:xfrm>
            <a:off x="1857050" y="1762323"/>
            <a:ext cx="2569995" cy="307777"/>
          </a:xfrm>
          <a:prstGeom prst="rect">
            <a:avLst/>
          </a:prstGeom>
          <a:noFill/>
        </p:spPr>
        <p:txBody>
          <a:bodyPr wrap="square" rtlCol="0">
            <a:spAutoFit/>
          </a:bodyPr>
          <a:lstStyle/>
          <a:p>
            <a:r>
              <a:rPr lang="en-US" sz="1400" b="1" dirty="0">
                <a:solidFill>
                  <a:schemeClr val="bg1"/>
                </a:solidFill>
              </a:rPr>
              <a:t>Tel:  +234(0)8065060691</a:t>
            </a:r>
            <a:endParaRPr lang="en-NG" sz="1400" b="1" dirty="0">
              <a:solidFill>
                <a:schemeClr val="bg1"/>
              </a:solidFill>
            </a:endParaRPr>
          </a:p>
        </p:txBody>
      </p:sp>
      <p:sp>
        <p:nvSpPr>
          <p:cNvPr id="6" name="Rectangle: Rounded Corners 5">
            <a:extLst>
              <a:ext uri="{FF2B5EF4-FFF2-40B4-BE49-F238E27FC236}">
                <a16:creationId xmlns:a16="http://schemas.microsoft.com/office/drawing/2014/main" id="{FC70DDCD-05E8-C268-8D7D-F99A69E41C6B}"/>
              </a:ext>
            </a:extLst>
          </p:cNvPr>
          <p:cNvSpPr/>
          <p:nvPr/>
        </p:nvSpPr>
        <p:spPr>
          <a:xfrm>
            <a:off x="5220296" y="3744812"/>
            <a:ext cx="6202914" cy="64884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400"/>
          </a:p>
        </p:txBody>
      </p:sp>
      <p:sp>
        <p:nvSpPr>
          <p:cNvPr id="7" name="TextBox 6">
            <a:hlinkClick r:id="rId2"/>
            <a:extLst>
              <a:ext uri="{FF2B5EF4-FFF2-40B4-BE49-F238E27FC236}">
                <a16:creationId xmlns:a16="http://schemas.microsoft.com/office/drawing/2014/main" id="{B7D68DF6-2229-C08C-983D-27E1DAF9884A}"/>
              </a:ext>
            </a:extLst>
          </p:cNvPr>
          <p:cNvSpPr txBox="1"/>
          <p:nvPr/>
        </p:nvSpPr>
        <p:spPr>
          <a:xfrm>
            <a:off x="5336939" y="3859397"/>
            <a:ext cx="5918390" cy="392159"/>
          </a:xfrm>
          <a:prstGeom prst="rect">
            <a:avLst/>
          </a:prstGeom>
          <a:noFill/>
        </p:spPr>
        <p:txBody>
          <a:bodyPr wrap="square" rtlCol="0">
            <a:spAutoFit/>
          </a:bodyPr>
          <a:lstStyle/>
          <a:p>
            <a:pPr>
              <a:lnSpc>
                <a:spcPct val="115000"/>
              </a:lnSpc>
              <a:spcAft>
                <a:spcPts val="800"/>
              </a:spcAft>
            </a:pPr>
            <a:r>
              <a:rPr lang="en-US" b="1" u="sng" kern="100" dirty="0">
                <a:solidFill>
                  <a:schemeClr val="bg1"/>
                </a:solidFill>
                <a:latin typeface="Aptos" panose="02110004020202020204"/>
                <a:ea typeface="Aptos" panose="02110004020202020204"/>
                <a:cs typeface="Times New Roman" panose="02020603050405020304" pitchFamily="18" charset="0"/>
              </a:rPr>
              <a:t>LinkedIn - https://www.linkedin.com/in/olumide-balogun1/    </a:t>
            </a:r>
            <a:endParaRPr lang="en-NG" b="1" u="sng" kern="100" dirty="0">
              <a:solidFill>
                <a:schemeClr val="bg1"/>
              </a:solidFill>
              <a:latin typeface="Aptos" panose="02110004020202020204"/>
              <a:ea typeface="Aptos" panose="02110004020202020204"/>
              <a:cs typeface="Times New Roman" panose="02020603050405020304" pitchFamily="18" charset="0"/>
            </a:endParaRPr>
          </a:p>
        </p:txBody>
      </p:sp>
      <p:sp>
        <p:nvSpPr>
          <p:cNvPr id="8" name="Rectangle: Rounded Corners 7">
            <a:extLst>
              <a:ext uri="{FF2B5EF4-FFF2-40B4-BE49-F238E27FC236}">
                <a16:creationId xmlns:a16="http://schemas.microsoft.com/office/drawing/2014/main" id="{824AFB30-0120-7D1D-C9A6-303C90F7555B}"/>
              </a:ext>
            </a:extLst>
          </p:cNvPr>
          <p:cNvSpPr/>
          <p:nvPr/>
        </p:nvSpPr>
        <p:spPr>
          <a:xfrm>
            <a:off x="826596" y="2726782"/>
            <a:ext cx="6084999" cy="64884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400"/>
          </a:p>
        </p:txBody>
      </p:sp>
      <p:sp>
        <p:nvSpPr>
          <p:cNvPr id="9" name="TextBox 8">
            <a:hlinkClick r:id="rId3"/>
            <a:extLst>
              <a:ext uri="{FF2B5EF4-FFF2-40B4-BE49-F238E27FC236}">
                <a16:creationId xmlns:a16="http://schemas.microsoft.com/office/drawing/2014/main" id="{ABD2FD5B-4D93-9B1C-3F46-A9CAFDCE658C}"/>
              </a:ext>
            </a:extLst>
          </p:cNvPr>
          <p:cNvSpPr txBox="1"/>
          <p:nvPr/>
        </p:nvSpPr>
        <p:spPr>
          <a:xfrm>
            <a:off x="1351722" y="2852877"/>
            <a:ext cx="4758117" cy="369332"/>
          </a:xfrm>
          <a:prstGeom prst="rect">
            <a:avLst/>
          </a:prstGeom>
          <a:noFill/>
        </p:spPr>
        <p:txBody>
          <a:bodyPr wrap="square" rtlCol="0">
            <a:spAutoFit/>
          </a:bodyPr>
          <a:lstStyle/>
          <a:p>
            <a:r>
              <a:rPr lang="en-US" sz="1400" b="1" u="sng" dirty="0" err="1">
                <a:solidFill>
                  <a:schemeClr val="bg1"/>
                </a:solidFill>
              </a:rPr>
              <a:t>Github</a:t>
            </a:r>
            <a:r>
              <a:rPr lang="en-US" sz="1400" b="1" u="sng" dirty="0">
                <a:solidFill>
                  <a:schemeClr val="bg1"/>
                </a:solidFill>
              </a:rPr>
              <a:t> -  </a:t>
            </a:r>
            <a:r>
              <a:rPr lang="en-NG" b="1" u="sng" kern="100" dirty="0">
                <a:solidFill>
                  <a:schemeClr val="bg1"/>
                </a:solidFill>
                <a:latin typeface="Aptos" panose="02110004020202020204"/>
                <a:ea typeface="Aptos" panose="02110004020202020204"/>
                <a:cs typeface="Times New Roman" panose="02020603050405020304" pitchFamily="18" charset="0"/>
              </a:rPr>
              <a:t>https://github.com/olumidebalogun1</a:t>
            </a:r>
          </a:p>
        </p:txBody>
      </p:sp>
      <p:sp>
        <p:nvSpPr>
          <p:cNvPr id="10" name="Rectangle 9">
            <a:extLst>
              <a:ext uri="{FF2B5EF4-FFF2-40B4-BE49-F238E27FC236}">
                <a16:creationId xmlns:a16="http://schemas.microsoft.com/office/drawing/2014/main" id="{E932A2FA-2EB8-2937-3A99-77666E93D5A4}"/>
              </a:ext>
            </a:extLst>
          </p:cNvPr>
          <p:cNvSpPr/>
          <p:nvPr/>
        </p:nvSpPr>
        <p:spPr>
          <a:xfrm>
            <a:off x="343063" y="1008058"/>
            <a:ext cx="11505874" cy="5399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400"/>
          </a:p>
        </p:txBody>
      </p:sp>
      <p:sp>
        <p:nvSpPr>
          <p:cNvPr id="11" name="TextBox 10">
            <a:extLst>
              <a:ext uri="{FF2B5EF4-FFF2-40B4-BE49-F238E27FC236}">
                <a16:creationId xmlns:a16="http://schemas.microsoft.com/office/drawing/2014/main" id="{18819B25-C6BD-C99D-B2CA-98CC17A4F304}"/>
              </a:ext>
            </a:extLst>
          </p:cNvPr>
          <p:cNvSpPr txBox="1"/>
          <p:nvPr/>
        </p:nvSpPr>
        <p:spPr>
          <a:xfrm>
            <a:off x="907929" y="623388"/>
            <a:ext cx="5693991" cy="430887"/>
          </a:xfrm>
          <a:prstGeom prst="rect">
            <a:avLst/>
          </a:prstGeom>
          <a:noFill/>
        </p:spPr>
        <p:txBody>
          <a:bodyPr wrap="square">
            <a:spAutoFit/>
          </a:bodyPr>
          <a:lstStyle/>
          <a:p>
            <a:r>
              <a:rPr lang="en-US" sz="2200" b="1" dirty="0">
                <a:solidFill>
                  <a:srgbClr val="0070C0"/>
                </a:solidFill>
              </a:rPr>
              <a:t>BALOGUN OLUMIDE CHRIS  CONTACTS              </a:t>
            </a:r>
            <a:endParaRPr lang="en-NG" sz="2200" b="1" dirty="0">
              <a:solidFill>
                <a:srgbClr val="0070C0"/>
              </a:solidFill>
            </a:endParaRPr>
          </a:p>
        </p:txBody>
      </p:sp>
      <p:sp>
        <p:nvSpPr>
          <p:cNvPr id="12" name="Rectangle: Rounded Corners 11">
            <a:extLst>
              <a:ext uri="{FF2B5EF4-FFF2-40B4-BE49-F238E27FC236}">
                <a16:creationId xmlns:a16="http://schemas.microsoft.com/office/drawing/2014/main" id="{D4DFB835-5F25-D17E-E168-2814F05D7BE4}"/>
              </a:ext>
            </a:extLst>
          </p:cNvPr>
          <p:cNvSpPr/>
          <p:nvPr/>
        </p:nvSpPr>
        <p:spPr>
          <a:xfrm>
            <a:off x="7384480" y="4837907"/>
            <a:ext cx="4255325" cy="64884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400"/>
          </a:p>
        </p:txBody>
      </p:sp>
      <p:sp>
        <p:nvSpPr>
          <p:cNvPr id="13" name="TextBox 12">
            <a:extLst>
              <a:ext uri="{FF2B5EF4-FFF2-40B4-BE49-F238E27FC236}">
                <a16:creationId xmlns:a16="http://schemas.microsoft.com/office/drawing/2014/main" id="{184EB4C3-2607-773C-750D-D803628C91A3}"/>
              </a:ext>
            </a:extLst>
          </p:cNvPr>
          <p:cNvSpPr txBox="1"/>
          <p:nvPr/>
        </p:nvSpPr>
        <p:spPr>
          <a:xfrm>
            <a:off x="7768954" y="4969079"/>
            <a:ext cx="3486375" cy="392159"/>
          </a:xfrm>
          <a:prstGeom prst="rect">
            <a:avLst/>
          </a:prstGeom>
          <a:noFill/>
        </p:spPr>
        <p:txBody>
          <a:bodyPr wrap="square" rtlCol="0">
            <a:spAutoFit/>
          </a:bodyPr>
          <a:lstStyle/>
          <a:p>
            <a:pPr>
              <a:lnSpc>
                <a:spcPct val="115000"/>
              </a:lnSpc>
              <a:spcAft>
                <a:spcPts val="800"/>
              </a:spcAft>
            </a:pPr>
            <a:r>
              <a:rPr lang="en-US" b="1" kern="100" dirty="0">
                <a:solidFill>
                  <a:schemeClr val="bg1"/>
                </a:solidFill>
                <a:latin typeface="Aptos" panose="02110004020202020204"/>
                <a:ea typeface="Aptos" panose="02110004020202020204"/>
                <a:cs typeface="Times New Roman" panose="02020603050405020304" pitchFamily="18" charset="0"/>
                <a:hlinkClick r:id="rId4">
                  <a:extLst>
                    <a:ext uri="{A12FA001-AC4F-418D-AE19-62706E023703}">
                      <ahyp:hlinkClr xmlns:ahyp="http://schemas.microsoft.com/office/drawing/2018/hyperlinkcolor" val="tx"/>
                    </a:ext>
                  </a:extLst>
                </a:hlinkClick>
              </a:rPr>
              <a:t>X - </a:t>
            </a:r>
            <a:r>
              <a:rPr lang="en-NG" b="1" kern="100" dirty="0">
                <a:solidFill>
                  <a:schemeClr val="bg1"/>
                </a:solidFill>
                <a:latin typeface="Aptos" panose="02110004020202020204"/>
                <a:ea typeface="Aptos" panose="02110004020202020204"/>
                <a:cs typeface="Times New Roman" panose="02020603050405020304" pitchFamily="18" charset="0"/>
                <a:hlinkClick r:id="rId4">
                  <a:extLst>
                    <a:ext uri="{A12FA001-AC4F-418D-AE19-62706E023703}">
                      <ahyp:hlinkClr xmlns:ahyp="http://schemas.microsoft.com/office/drawing/2018/hyperlinkcolor" val="tx"/>
                    </a:ext>
                  </a:extLst>
                </a:hlinkClick>
              </a:rPr>
              <a:t>https://x.com/IAmOluBalogun</a:t>
            </a:r>
            <a:endParaRPr lang="en-NG" b="1" kern="100" dirty="0">
              <a:solidFill>
                <a:schemeClr val="bg1"/>
              </a:solidFill>
              <a:latin typeface="Aptos" panose="02110004020202020204"/>
              <a:ea typeface="Aptos" panose="02110004020202020204"/>
              <a:cs typeface="Times New Roman" panose="02020603050405020304" pitchFamily="18" charset="0"/>
            </a:endParaRPr>
          </a:p>
        </p:txBody>
      </p:sp>
      <p:sp>
        <p:nvSpPr>
          <p:cNvPr id="14" name="Rectangle: Rounded Corners 13">
            <a:hlinkClick r:id="rId5"/>
            <a:extLst>
              <a:ext uri="{FF2B5EF4-FFF2-40B4-BE49-F238E27FC236}">
                <a16:creationId xmlns:a16="http://schemas.microsoft.com/office/drawing/2014/main" id="{771C7C1D-9362-F987-1464-12FC36E503BC}"/>
              </a:ext>
            </a:extLst>
          </p:cNvPr>
          <p:cNvSpPr/>
          <p:nvPr/>
        </p:nvSpPr>
        <p:spPr>
          <a:xfrm>
            <a:off x="552195" y="4919503"/>
            <a:ext cx="5543806" cy="648845"/>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sz="1400"/>
          </a:p>
        </p:txBody>
      </p:sp>
      <p:sp>
        <p:nvSpPr>
          <p:cNvPr id="15" name="TextBox 14">
            <a:hlinkClick r:id="rId5"/>
            <a:extLst>
              <a:ext uri="{FF2B5EF4-FFF2-40B4-BE49-F238E27FC236}">
                <a16:creationId xmlns:a16="http://schemas.microsoft.com/office/drawing/2014/main" id="{D900CA0C-B379-6547-88D5-B8D6FA044752}"/>
              </a:ext>
            </a:extLst>
          </p:cNvPr>
          <p:cNvSpPr txBox="1"/>
          <p:nvPr/>
        </p:nvSpPr>
        <p:spPr>
          <a:xfrm>
            <a:off x="826597" y="5022927"/>
            <a:ext cx="5154426" cy="392159"/>
          </a:xfrm>
          <a:prstGeom prst="rect">
            <a:avLst/>
          </a:prstGeom>
          <a:noFill/>
        </p:spPr>
        <p:txBody>
          <a:bodyPr wrap="square" rtlCol="0">
            <a:spAutoFit/>
          </a:bodyPr>
          <a:lstStyle/>
          <a:p>
            <a:pPr>
              <a:lnSpc>
                <a:spcPct val="115000"/>
              </a:lnSpc>
              <a:spcAft>
                <a:spcPts val="800"/>
              </a:spcAft>
            </a:pPr>
            <a:r>
              <a:rPr lang="en-US" b="1" u="sng" kern="100" dirty="0">
                <a:solidFill>
                  <a:schemeClr val="bg1"/>
                </a:solidFill>
                <a:latin typeface="Aptos" panose="02110004020202020204"/>
                <a:ea typeface="Aptos" panose="02110004020202020204"/>
                <a:cs typeface="Times New Roman" panose="02020603050405020304" pitchFamily="18" charset="0"/>
              </a:rPr>
              <a:t>Medium - https://medium.com/@Olumide-Balogun</a:t>
            </a:r>
            <a:endParaRPr lang="en-NG" b="1" u="sng" kern="100" dirty="0">
              <a:solidFill>
                <a:schemeClr val="bg1"/>
              </a:solidFill>
              <a:latin typeface="Aptos" panose="02110004020202020204"/>
              <a:ea typeface="Aptos" panose="02110004020202020204"/>
              <a:cs typeface="Times New Roman" panose="02020603050405020304" pitchFamily="18" charset="0"/>
            </a:endParaRPr>
          </a:p>
        </p:txBody>
      </p:sp>
    </p:spTree>
    <p:extLst>
      <p:ext uri="{BB962C8B-B14F-4D97-AF65-F5344CB8AC3E}">
        <p14:creationId xmlns:p14="http://schemas.microsoft.com/office/powerpoint/2010/main" val="2899023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7956A796-AC02-8F86-D0C2-16DC60526088}"/>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2EA09EC-59DA-4753-23C6-A1E6DB57A1D7}"/>
              </a:ext>
            </a:extLst>
          </p:cNvPr>
          <p:cNvGraphicFramePr/>
          <p:nvPr>
            <p:extLst>
              <p:ext uri="{D42A27DB-BD31-4B8C-83A1-F6EECF244321}">
                <p14:modId xmlns:p14="http://schemas.microsoft.com/office/powerpoint/2010/main" val="3143457675"/>
              </p:ext>
            </p:extLst>
          </p:nvPr>
        </p:nvGraphicFramePr>
        <p:xfrm>
          <a:off x="1287208" y="1325689"/>
          <a:ext cx="9617584" cy="524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1ED267C-C4D0-ED57-10CA-1C8D828AEB10}"/>
              </a:ext>
            </a:extLst>
          </p:cNvPr>
          <p:cNvSpPr txBox="1"/>
          <p:nvPr/>
        </p:nvSpPr>
        <p:spPr>
          <a:xfrm>
            <a:off x="332994" y="157460"/>
            <a:ext cx="5763006" cy="810222"/>
          </a:xfrm>
          <a:prstGeom prst="rect">
            <a:avLst/>
          </a:prstGeom>
          <a:noFill/>
        </p:spPr>
        <p:txBody>
          <a:bodyPr wrap="square" rtlCol="0">
            <a:spAutoFit/>
          </a:bodyPr>
          <a:lstStyle/>
          <a:p>
            <a:pPr>
              <a:lnSpc>
                <a:spcPts val="5500"/>
              </a:lnSpc>
              <a:buClr>
                <a:srgbClr val="272727"/>
              </a:buClr>
              <a:buSzPts val="12800"/>
            </a:pPr>
            <a:r>
              <a:rPr lang="en-US" sz="5400" b="1" kern="0" spc="-89" dirty="0">
                <a:solidFill>
                  <a:srgbClr val="000000"/>
                </a:solidFill>
                <a:latin typeface="Baskerville Old Face" panose="02020602080505020303" pitchFamily="18" charset="0"/>
                <a:ea typeface="Source Serif Pro Semi Bold" pitchFamily="34" charset="-122"/>
                <a:sym typeface="Patua One"/>
              </a:rPr>
              <a:t>Table of  Contents</a:t>
            </a:r>
            <a:endParaRPr lang="en-US" sz="5400" b="1" kern="0" spc="-89" dirty="0">
              <a:solidFill>
                <a:srgbClr val="000000"/>
              </a:solidFill>
              <a:latin typeface="Baskerville Old Face" panose="02020602080505020303" pitchFamily="18" charset="0"/>
              <a:ea typeface="Source Serif Pro Semi Bold" pitchFamily="34" charset="-122"/>
              <a:sym typeface="Calibri"/>
            </a:endParaRPr>
          </a:p>
        </p:txBody>
      </p:sp>
      <p:sp>
        <p:nvSpPr>
          <p:cNvPr id="2" name="TextBox 1">
            <a:extLst>
              <a:ext uri="{FF2B5EF4-FFF2-40B4-BE49-F238E27FC236}">
                <a16:creationId xmlns:a16="http://schemas.microsoft.com/office/drawing/2014/main" id="{E5D79406-7058-395C-C49C-0D2B5676F45C}"/>
              </a:ext>
            </a:extLst>
          </p:cNvPr>
          <p:cNvSpPr txBox="1"/>
          <p:nvPr/>
        </p:nvSpPr>
        <p:spPr>
          <a:xfrm rot="16200000">
            <a:off x="-1277907" y="5320468"/>
            <a:ext cx="2798065" cy="277000"/>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Tree>
    <p:extLst>
      <p:ext uri="{BB962C8B-B14F-4D97-AF65-F5344CB8AC3E}">
        <p14:creationId xmlns:p14="http://schemas.microsoft.com/office/powerpoint/2010/main" val="3393773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1B68D78D-7F47-3E90-17E3-A75BD31F5315}"/>
            </a:ext>
          </a:extLst>
        </p:cNvPr>
        <p:cNvGrpSpPr/>
        <p:nvPr/>
      </p:nvGrpSpPr>
      <p:grpSpPr>
        <a:xfrm>
          <a:off x="0" y="0"/>
          <a:ext cx="0" cy="0"/>
          <a:chOff x="0" y="0"/>
          <a:chExt cx="0" cy="0"/>
        </a:xfrm>
      </p:grpSpPr>
      <p:pic>
        <p:nvPicPr>
          <p:cNvPr id="2" name="Image 3" descr="preencoded.png">
            <a:extLst>
              <a:ext uri="{FF2B5EF4-FFF2-40B4-BE49-F238E27FC236}">
                <a16:creationId xmlns:a16="http://schemas.microsoft.com/office/drawing/2014/main" id="{8267B394-AF5B-D1A6-AA8C-2F66F6D9DD1D}"/>
              </a:ext>
            </a:extLst>
          </p:cNvPr>
          <p:cNvPicPr>
            <a:picLocks noChangeAspect="1"/>
          </p:cNvPicPr>
          <p:nvPr/>
        </p:nvPicPr>
        <p:blipFill>
          <a:blip r:embed="rId2"/>
          <a:stretch>
            <a:fillRect/>
          </a:stretch>
        </p:blipFill>
        <p:spPr>
          <a:xfrm>
            <a:off x="634996" y="2057579"/>
            <a:ext cx="9228332" cy="4082518"/>
          </a:xfrm>
          <a:prstGeom prst="rect">
            <a:avLst/>
          </a:prstGeom>
        </p:spPr>
      </p:pic>
      <p:pic>
        <p:nvPicPr>
          <p:cNvPr id="3" name="Image 5" descr="preencoded.png">
            <a:extLst>
              <a:ext uri="{FF2B5EF4-FFF2-40B4-BE49-F238E27FC236}">
                <a16:creationId xmlns:a16="http://schemas.microsoft.com/office/drawing/2014/main" id="{CC876C2C-01A9-482B-CC31-7FCAFF1B4E73}"/>
              </a:ext>
            </a:extLst>
          </p:cNvPr>
          <p:cNvPicPr>
            <a:picLocks noChangeAspect="1"/>
          </p:cNvPicPr>
          <p:nvPr/>
        </p:nvPicPr>
        <p:blipFill>
          <a:blip r:embed="rId3">
            <a:duotone>
              <a:schemeClr val="accent4">
                <a:shade val="45000"/>
                <a:satMod val="135000"/>
              </a:schemeClr>
              <a:prstClr val="white"/>
            </a:duotone>
          </a:blip>
          <a:stretch>
            <a:fillRect/>
          </a:stretch>
        </p:blipFill>
        <p:spPr>
          <a:xfrm>
            <a:off x="8392142" y="3892936"/>
            <a:ext cx="2747300" cy="2965064"/>
          </a:xfrm>
          <a:prstGeom prst="rect">
            <a:avLst/>
          </a:prstGeom>
        </p:spPr>
      </p:pic>
      <p:sp>
        <p:nvSpPr>
          <p:cNvPr id="4" name="Google Shape;35;g2baaed31fd4_0_13">
            <a:extLst>
              <a:ext uri="{FF2B5EF4-FFF2-40B4-BE49-F238E27FC236}">
                <a16:creationId xmlns:a16="http://schemas.microsoft.com/office/drawing/2014/main" id="{B2294B06-2973-CED6-CB99-C419E13CBE05}"/>
              </a:ext>
            </a:extLst>
          </p:cNvPr>
          <p:cNvSpPr/>
          <p:nvPr/>
        </p:nvSpPr>
        <p:spPr>
          <a:xfrm>
            <a:off x="3946336" y="1271347"/>
            <a:ext cx="3239536" cy="786232"/>
          </a:xfrm>
          <a:prstGeom prst="rect">
            <a:avLst/>
          </a:prstGeom>
          <a:noFill/>
          <a:ln>
            <a:noFill/>
          </a:ln>
        </p:spPr>
        <p:txBody>
          <a:bodyPr spcFirstLastPara="1" wrap="square" lIns="0" tIns="0" rIns="0" bIns="0" anchor="t" anchorCtr="0">
            <a:noAutofit/>
          </a:bodyPr>
          <a:lstStyle/>
          <a:p>
            <a:pPr>
              <a:lnSpc>
                <a:spcPts val="5500"/>
              </a:lnSpc>
              <a:buClr>
                <a:srgbClr val="272727"/>
              </a:buClr>
              <a:buSzPts val="12800"/>
            </a:pPr>
            <a:r>
              <a:rPr lang="en-US" sz="5400" b="1" kern="0" spc="-89" dirty="0">
                <a:solidFill>
                  <a:srgbClr val="000000"/>
                </a:solidFill>
                <a:latin typeface="Baskerville Old Face" panose="02020602080505020303" pitchFamily="18" charset="0"/>
                <a:ea typeface="Source Serif Pro Semi Bold" pitchFamily="34" charset="-122"/>
                <a:sym typeface="Patua One"/>
              </a:rPr>
              <a:t>Welcome</a:t>
            </a:r>
            <a:endParaRPr sz="5400" b="1" kern="0" spc="-89" dirty="0">
              <a:solidFill>
                <a:srgbClr val="000000"/>
              </a:solidFill>
              <a:latin typeface="Baskerville Old Face" panose="02020602080505020303" pitchFamily="18" charset="0"/>
              <a:ea typeface="Source Serif Pro Semi Bold" pitchFamily="34" charset="-122"/>
              <a:sym typeface="Calibri"/>
            </a:endParaRPr>
          </a:p>
        </p:txBody>
      </p:sp>
      <p:sp>
        <p:nvSpPr>
          <p:cNvPr id="5" name="TextBox 4">
            <a:extLst>
              <a:ext uri="{FF2B5EF4-FFF2-40B4-BE49-F238E27FC236}">
                <a16:creationId xmlns:a16="http://schemas.microsoft.com/office/drawing/2014/main" id="{AA053DB6-C243-8293-FF5B-8DA6FBDCE5B8}"/>
              </a:ext>
            </a:extLst>
          </p:cNvPr>
          <p:cNvSpPr txBox="1"/>
          <p:nvPr/>
        </p:nvSpPr>
        <p:spPr>
          <a:xfrm>
            <a:off x="2077219" y="2672917"/>
            <a:ext cx="6343886" cy="2308324"/>
          </a:xfrm>
          <a:prstGeom prst="rect">
            <a:avLst/>
          </a:prstGeom>
          <a:noFill/>
        </p:spPr>
        <p:txBody>
          <a:bodyPr wrap="square" rtlCol="0">
            <a:spAutoFit/>
          </a:bodyPr>
          <a:lstStyle/>
          <a:p>
            <a:r>
              <a:rPr lang="en-US" dirty="0"/>
              <a:t>Brace yourself for an exciting adventure where numbers come alive, data takes center stage, and stories unfold in the most unexpected ways. In this presentation, we’ll dive into the gripping saga of how data analysis rescued a floundering business from the brink of collapse, steering it toward a stunning revival. Packed with humor, intrigue, and a dash of inspiration, this is proof that even the humblest spreadsheets can hold the keys to a blockbuster comeback!</a:t>
            </a:r>
            <a:endParaRPr lang="en-NG" dirty="0"/>
          </a:p>
        </p:txBody>
      </p:sp>
      <p:sp>
        <p:nvSpPr>
          <p:cNvPr id="6" name="TextBox 5">
            <a:extLst>
              <a:ext uri="{FF2B5EF4-FFF2-40B4-BE49-F238E27FC236}">
                <a16:creationId xmlns:a16="http://schemas.microsoft.com/office/drawing/2014/main" id="{BE99EBD3-A5F9-2FFC-088D-A2CEE55D38B5}"/>
              </a:ext>
            </a:extLst>
          </p:cNvPr>
          <p:cNvSpPr txBox="1"/>
          <p:nvPr/>
        </p:nvSpPr>
        <p:spPr>
          <a:xfrm rot="16200000">
            <a:off x="-1277907" y="5320468"/>
            <a:ext cx="2798065" cy="277000"/>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Tree>
    <p:extLst>
      <p:ext uri="{BB962C8B-B14F-4D97-AF65-F5344CB8AC3E}">
        <p14:creationId xmlns:p14="http://schemas.microsoft.com/office/powerpoint/2010/main" val="1231773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CA96E32B-90A9-669A-2A88-D89098EB6BE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311D27C-9524-3EB2-3A93-539077C90D57}"/>
              </a:ext>
            </a:extLst>
          </p:cNvPr>
          <p:cNvPicPr>
            <a:picLocks noChangeAspect="1"/>
          </p:cNvPicPr>
          <p:nvPr/>
        </p:nvPicPr>
        <p:blipFill>
          <a:blip r:embed="rId2"/>
          <a:stretch>
            <a:fillRect/>
          </a:stretch>
        </p:blipFill>
        <p:spPr>
          <a:xfrm>
            <a:off x="0" y="0"/>
            <a:ext cx="12192001" cy="6858000"/>
          </a:xfrm>
          <a:prstGeom prst="rect">
            <a:avLst/>
          </a:prstGeom>
        </p:spPr>
      </p:pic>
      <p:sp>
        <p:nvSpPr>
          <p:cNvPr id="3" name="Shape 0">
            <a:extLst>
              <a:ext uri="{FF2B5EF4-FFF2-40B4-BE49-F238E27FC236}">
                <a16:creationId xmlns:a16="http://schemas.microsoft.com/office/drawing/2014/main" id="{B37543BA-CBC2-07A7-FF70-2F66F660D1E1}"/>
              </a:ext>
            </a:extLst>
          </p:cNvPr>
          <p:cNvSpPr/>
          <p:nvPr/>
        </p:nvSpPr>
        <p:spPr>
          <a:xfrm>
            <a:off x="0" y="0"/>
            <a:ext cx="12192000" cy="6858000"/>
          </a:xfrm>
          <a:prstGeom prst="rect">
            <a:avLst/>
          </a:prstGeom>
          <a:solidFill>
            <a:srgbClr val="FEF5E7">
              <a:alpha val="80000"/>
            </a:srgbClr>
          </a:solidFill>
          <a:ln/>
        </p:spPr>
        <p:txBody>
          <a:bodyPr/>
          <a:lstStyle/>
          <a:p>
            <a:endParaRPr lang="en-NG"/>
          </a:p>
        </p:txBody>
      </p:sp>
      <p:sp>
        <p:nvSpPr>
          <p:cNvPr id="4" name="Google Shape;35;g2baaed31fd4_0_13">
            <a:extLst>
              <a:ext uri="{FF2B5EF4-FFF2-40B4-BE49-F238E27FC236}">
                <a16:creationId xmlns:a16="http://schemas.microsoft.com/office/drawing/2014/main" id="{B4CDF468-4E6E-7A9D-38DF-8A546CD5C0BD}"/>
              </a:ext>
            </a:extLst>
          </p:cNvPr>
          <p:cNvSpPr/>
          <p:nvPr/>
        </p:nvSpPr>
        <p:spPr>
          <a:xfrm>
            <a:off x="524256" y="1673683"/>
            <a:ext cx="9009888" cy="703758"/>
          </a:xfrm>
          <a:prstGeom prst="rect">
            <a:avLst/>
          </a:prstGeom>
          <a:noFill/>
          <a:ln>
            <a:noFill/>
          </a:ln>
        </p:spPr>
        <p:txBody>
          <a:bodyPr spcFirstLastPara="1" wrap="square" lIns="0" tIns="0" rIns="0" bIns="0" anchor="t" anchorCtr="0">
            <a:noAutofit/>
          </a:bodyPr>
          <a:lstStyle/>
          <a:p>
            <a:pPr>
              <a:lnSpc>
                <a:spcPts val="5500"/>
              </a:lnSpc>
              <a:buClr>
                <a:srgbClr val="272727"/>
              </a:buClr>
              <a:buSzPts val="12800"/>
            </a:pPr>
            <a:r>
              <a:rPr lang="en-US" sz="5400" b="1" kern="0" spc="-89" dirty="0">
                <a:solidFill>
                  <a:srgbClr val="000000"/>
                </a:solidFill>
                <a:latin typeface="Baskerville Old Face" panose="02020602080505020303" pitchFamily="18" charset="0"/>
                <a:ea typeface="Source Serif Pro Semi Bold" pitchFamily="34" charset="-122"/>
                <a:sym typeface="Patua One"/>
              </a:rPr>
              <a:t> </a:t>
            </a:r>
            <a:r>
              <a:rPr lang="en-US" sz="5400" b="1" kern="0" spc="-89" dirty="0">
                <a:solidFill>
                  <a:srgbClr val="000000"/>
                </a:solidFill>
                <a:latin typeface="Baskerville Old Face" panose="02020602080505020303" pitchFamily="18" charset="0"/>
                <a:ea typeface="Source Serif Pro Semi Bold" pitchFamily="34" charset="-122"/>
              </a:rPr>
              <a:t>🌥️ The Calm Before the Storm</a:t>
            </a:r>
          </a:p>
          <a:p>
            <a:pPr>
              <a:lnSpc>
                <a:spcPts val="5500"/>
              </a:lnSpc>
              <a:buClr>
                <a:srgbClr val="272727"/>
              </a:buClr>
              <a:buSzPts val="12800"/>
            </a:pPr>
            <a:endParaRPr sz="5400" b="1" kern="0" spc="-89" dirty="0">
              <a:solidFill>
                <a:srgbClr val="000000"/>
              </a:solidFill>
              <a:latin typeface="Baskerville Old Face" panose="02020602080505020303" pitchFamily="18" charset="0"/>
              <a:ea typeface="Source Serif Pro Semi Bold" pitchFamily="34" charset="-122"/>
              <a:sym typeface="Calibri"/>
            </a:endParaRPr>
          </a:p>
        </p:txBody>
      </p:sp>
      <p:sp>
        <p:nvSpPr>
          <p:cNvPr id="5" name="TextBox 4">
            <a:extLst>
              <a:ext uri="{FF2B5EF4-FFF2-40B4-BE49-F238E27FC236}">
                <a16:creationId xmlns:a16="http://schemas.microsoft.com/office/drawing/2014/main" id="{97E2EBCD-B430-C890-9334-BC5013FEDB52}"/>
              </a:ext>
            </a:extLst>
          </p:cNvPr>
          <p:cNvSpPr txBox="1"/>
          <p:nvPr/>
        </p:nvSpPr>
        <p:spPr>
          <a:xfrm>
            <a:off x="524256" y="2637318"/>
            <a:ext cx="10607040" cy="2862322"/>
          </a:xfrm>
          <a:prstGeom prst="rect">
            <a:avLst/>
          </a:prstGeom>
          <a:noFill/>
        </p:spPr>
        <p:txBody>
          <a:bodyPr wrap="square">
            <a:spAutoFit/>
          </a:bodyPr>
          <a:lstStyle/>
          <a:p>
            <a:pPr marR="0" lvl="0" indent="0" fontAlgn="base">
              <a:lnSpc>
                <a:spcPct val="100000"/>
              </a:lnSpc>
              <a:spcBef>
                <a:spcPct val="0"/>
              </a:spcBef>
              <a:spcAft>
                <a:spcPct val="0"/>
              </a:spcAft>
              <a:buClrTx/>
              <a:buSzTx/>
              <a:buFontTx/>
              <a:buNone/>
              <a:tabLst/>
            </a:pPr>
            <a:r>
              <a:rPr lang="en-NG" altLang="en-NG" dirty="0"/>
              <a:t>In the fast-paced world of business analysis, where data isn’t just numbers but the heartbeat of every decision, we embarked on a journey—one that began in 2020 with an unassuming baseline. It wasn’t the worst year for our company, but let’s face it, it was far from stellar.</a:t>
            </a:r>
            <a:br>
              <a:rPr lang="en-NG" altLang="en-NG" dirty="0"/>
            </a:br>
            <a:r>
              <a:rPr lang="en-NG" altLang="en-NG" dirty="0"/>
              <a:t>$142.71 million in sales, $3.45 million in profit, and 263,499 units sold. A decent performance, but not the kind that would earn a gold star on any report card. Think of it as a runner showing up to a race and crossing the finish line without breaking a sweat—just enough to keep the wheels turning.</a:t>
            </a:r>
            <a:endParaRPr lang="en-US" altLang="en-NG" dirty="0"/>
          </a:p>
          <a:p>
            <a:pPr marR="0" lvl="0" indent="0" fontAlgn="base">
              <a:lnSpc>
                <a:spcPct val="100000"/>
              </a:lnSpc>
              <a:spcBef>
                <a:spcPct val="0"/>
              </a:spcBef>
              <a:spcAft>
                <a:spcPct val="0"/>
              </a:spcAft>
              <a:buClrTx/>
              <a:buSzTx/>
              <a:buFontTx/>
              <a:buNone/>
              <a:tabLst/>
            </a:pPr>
            <a:endParaRPr lang="en-NG" altLang="en-NG" dirty="0"/>
          </a:p>
          <a:p>
            <a:pPr marR="0" lvl="0" indent="0" fontAlgn="base">
              <a:lnSpc>
                <a:spcPct val="100000"/>
              </a:lnSpc>
              <a:spcBef>
                <a:spcPct val="0"/>
              </a:spcBef>
              <a:spcAft>
                <a:spcPct val="0"/>
              </a:spcAft>
              <a:buClrTx/>
              <a:buSzTx/>
              <a:buFontTx/>
              <a:buNone/>
              <a:tabLst/>
            </a:pPr>
            <a:r>
              <a:rPr lang="en-NG" altLang="en-NG" dirty="0"/>
              <a:t>But as Mark Twain once said, </a:t>
            </a:r>
            <a:r>
              <a:rPr lang="en-NG" altLang="en-NG" b="1" i="1" dirty="0"/>
              <a:t>“The secret to getting ahead is getting started.”</a:t>
            </a:r>
            <a:r>
              <a:rPr lang="en-NG" altLang="en-NG" dirty="0"/>
              <a:t> And little did we know, we were about to embark on a rollercoaster ride fuelled by raw data and a relentless drive for success. Buckle up, because things were about to get bumpy.</a:t>
            </a:r>
          </a:p>
        </p:txBody>
      </p:sp>
      <p:sp>
        <p:nvSpPr>
          <p:cNvPr id="6" name="TextBox 5">
            <a:extLst>
              <a:ext uri="{FF2B5EF4-FFF2-40B4-BE49-F238E27FC236}">
                <a16:creationId xmlns:a16="http://schemas.microsoft.com/office/drawing/2014/main" id="{F720CA52-9525-14A3-592C-18E9A43E2303}"/>
              </a:ext>
            </a:extLst>
          </p:cNvPr>
          <p:cNvSpPr txBox="1"/>
          <p:nvPr/>
        </p:nvSpPr>
        <p:spPr>
          <a:xfrm rot="16200000">
            <a:off x="-1277907" y="5320468"/>
            <a:ext cx="2798065" cy="277000"/>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Tree>
    <p:extLst>
      <p:ext uri="{BB962C8B-B14F-4D97-AF65-F5344CB8AC3E}">
        <p14:creationId xmlns:p14="http://schemas.microsoft.com/office/powerpoint/2010/main" val="1447656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34DA39A1-AA9D-871C-2B10-E6E83AB1B960}"/>
            </a:ext>
          </a:extLst>
        </p:cNvPr>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794653B9-04BD-67B1-08CE-89451121ED5F}"/>
              </a:ext>
            </a:extLst>
          </p:cNvPr>
          <p:cNvPicPr>
            <a:picLocks noChangeAspect="1"/>
          </p:cNvPicPr>
          <p:nvPr/>
        </p:nvPicPr>
        <p:blipFill>
          <a:blip r:embed="rId2"/>
          <a:stretch>
            <a:fillRect/>
          </a:stretch>
        </p:blipFill>
        <p:spPr>
          <a:xfrm>
            <a:off x="0" y="0"/>
            <a:ext cx="4450080" cy="6858000"/>
          </a:xfrm>
          <a:prstGeom prst="rect">
            <a:avLst/>
          </a:prstGeom>
        </p:spPr>
      </p:pic>
      <p:sp>
        <p:nvSpPr>
          <p:cNvPr id="6" name="Text 0">
            <a:extLst>
              <a:ext uri="{FF2B5EF4-FFF2-40B4-BE49-F238E27FC236}">
                <a16:creationId xmlns:a16="http://schemas.microsoft.com/office/drawing/2014/main" id="{CEF5D4CC-F3E3-A116-C0A5-F7502EB88997}"/>
              </a:ext>
            </a:extLst>
          </p:cNvPr>
          <p:cNvSpPr/>
          <p:nvPr/>
        </p:nvSpPr>
        <p:spPr>
          <a:xfrm>
            <a:off x="5031772" y="1103305"/>
            <a:ext cx="6294596" cy="719257"/>
          </a:xfrm>
          <a:prstGeom prst="rect">
            <a:avLst/>
          </a:prstGeom>
          <a:noFill/>
          <a:ln/>
        </p:spPr>
        <p:txBody>
          <a:bodyPr wrap="none" lIns="0" tIns="0" rIns="0" bIns="0" rtlCol="0" anchor="t"/>
          <a:lstStyle/>
          <a:p>
            <a:pPr marL="0" indent="0">
              <a:lnSpc>
                <a:spcPts val="5500"/>
              </a:lnSpc>
              <a:buNone/>
            </a:pPr>
            <a:r>
              <a:rPr lang="en-US" sz="5400" b="1" kern="0" spc="-89" dirty="0">
                <a:solidFill>
                  <a:srgbClr val="000000"/>
                </a:solidFill>
                <a:latin typeface="Baskerville Old Face" panose="02020602080505020303" pitchFamily="18" charset="0"/>
                <a:ea typeface="Source Serif Pro Semi Bold" pitchFamily="34" charset="-122"/>
              </a:rPr>
              <a:t>🌟 The Meteoric Ris</a:t>
            </a:r>
            <a:r>
              <a:rPr lang="en-US" sz="4400" b="1" kern="0" spc="-89" dirty="0">
                <a:solidFill>
                  <a:srgbClr val="38512F"/>
                </a:solidFill>
                <a:latin typeface="Lora" pitchFamily="34" charset="0"/>
                <a:ea typeface="Source Serif Pro Semi Bold" pitchFamily="34" charset="-122"/>
              </a:rPr>
              <a:t>e</a:t>
            </a:r>
            <a:endParaRPr lang="en-US" sz="4400" dirty="0"/>
          </a:p>
        </p:txBody>
      </p:sp>
      <p:sp>
        <p:nvSpPr>
          <p:cNvPr id="7" name="TextBox 6">
            <a:extLst>
              <a:ext uri="{FF2B5EF4-FFF2-40B4-BE49-F238E27FC236}">
                <a16:creationId xmlns:a16="http://schemas.microsoft.com/office/drawing/2014/main" id="{BAC7695A-0E43-0B00-B1F2-C84CB5FB3AF2}"/>
              </a:ext>
            </a:extLst>
          </p:cNvPr>
          <p:cNvSpPr txBox="1"/>
          <p:nvPr/>
        </p:nvSpPr>
        <p:spPr>
          <a:xfrm>
            <a:off x="4791456" y="2145792"/>
            <a:ext cx="3230880" cy="3416320"/>
          </a:xfrm>
          <a:prstGeom prst="rect">
            <a:avLst/>
          </a:prstGeom>
          <a:noFill/>
        </p:spPr>
        <p:txBody>
          <a:bodyPr wrap="square" rtlCol="0">
            <a:spAutoFit/>
          </a:bodyPr>
          <a:lstStyle/>
          <a:p>
            <a:pPr fontAlgn="base">
              <a:spcBef>
                <a:spcPct val="0"/>
              </a:spcBef>
              <a:spcAft>
                <a:spcPct val="0"/>
              </a:spcAft>
            </a:pPr>
            <a:r>
              <a:rPr lang="en-NG" dirty="0"/>
              <a:t>2021 burst onto the scene like an Afrobeat star with swagger—</a:t>
            </a:r>
            <a:r>
              <a:rPr lang="en-NG" b="1" dirty="0"/>
              <a:t>loud, bold, and ready to take over.</a:t>
            </a:r>
            <a:endParaRPr lang="en-US" b="1" dirty="0"/>
          </a:p>
          <a:p>
            <a:pPr fontAlgn="base">
              <a:spcBef>
                <a:spcPct val="0"/>
              </a:spcBef>
              <a:spcAft>
                <a:spcPct val="0"/>
              </a:spcAft>
            </a:pPr>
            <a:br>
              <a:rPr lang="en-NG" b="1" dirty="0"/>
            </a:br>
            <a:r>
              <a:rPr lang="en-NG" b="1" dirty="0"/>
              <a:t>Sales skyrocketed by 132%, reaching $331.21 million, while profits followed closely with a 93.5% increase</a:t>
            </a:r>
            <a:r>
              <a:rPr lang="en-NG" dirty="0"/>
              <a:t>. Sales quantities? A jaw-dropping </a:t>
            </a:r>
            <a:r>
              <a:rPr lang="en-NG" b="1" dirty="0"/>
              <a:t>129% boost.</a:t>
            </a:r>
          </a:p>
          <a:p>
            <a:endParaRPr lang="en-NG" dirty="0"/>
          </a:p>
        </p:txBody>
      </p:sp>
      <p:sp>
        <p:nvSpPr>
          <p:cNvPr id="8" name="TextBox 7">
            <a:extLst>
              <a:ext uri="{FF2B5EF4-FFF2-40B4-BE49-F238E27FC236}">
                <a16:creationId xmlns:a16="http://schemas.microsoft.com/office/drawing/2014/main" id="{E8BDB0D0-F416-7AE6-0E7B-4F2D194827DF}"/>
              </a:ext>
            </a:extLst>
          </p:cNvPr>
          <p:cNvSpPr txBox="1"/>
          <p:nvPr/>
        </p:nvSpPr>
        <p:spPr>
          <a:xfrm>
            <a:off x="8662416" y="2145792"/>
            <a:ext cx="3230880" cy="3998787"/>
          </a:xfrm>
          <a:prstGeom prst="rect">
            <a:avLst/>
          </a:prstGeom>
          <a:noFill/>
        </p:spPr>
        <p:txBody>
          <a:bodyPr wrap="square" rtlCol="0">
            <a:spAutoFit/>
          </a:bodyPr>
          <a:lstStyle/>
          <a:p>
            <a:pPr>
              <a:lnSpc>
                <a:spcPct val="115000"/>
              </a:lnSpc>
              <a:spcAft>
                <a:spcPts val="800"/>
              </a:spcAft>
            </a:pPr>
            <a:r>
              <a:rPr lang="en-NG" dirty="0"/>
              <a:t>To say we were thrilled would be an understatement. The data team joked that we needed a "Gravity-Free Zone" just to keep the numbers from floating away.  We even considered installing a trampoline in the office for celebrations.</a:t>
            </a:r>
          </a:p>
          <a:p>
            <a:pPr>
              <a:lnSpc>
                <a:spcPct val="115000"/>
              </a:lnSpc>
              <a:spcAft>
                <a:spcPts val="800"/>
              </a:spcAft>
            </a:pPr>
            <a:r>
              <a:rPr lang="en-NG" dirty="0"/>
              <a:t>But amidst the joy, I couldn’t help but wonder—Can this last? Or were we about to experience the hangover of success?</a:t>
            </a:r>
          </a:p>
        </p:txBody>
      </p:sp>
      <p:sp>
        <p:nvSpPr>
          <p:cNvPr id="2" name="TextBox 1">
            <a:extLst>
              <a:ext uri="{FF2B5EF4-FFF2-40B4-BE49-F238E27FC236}">
                <a16:creationId xmlns:a16="http://schemas.microsoft.com/office/drawing/2014/main" id="{48A792C3-1E2B-78B0-1F85-00F5368D0EE4}"/>
              </a:ext>
            </a:extLst>
          </p:cNvPr>
          <p:cNvSpPr txBox="1"/>
          <p:nvPr/>
        </p:nvSpPr>
        <p:spPr>
          <a:xfrm rot="16200000">
            <a:off x="-1277907" y="5320468"/>
            <a:ext cx="2798065" cy="277000"/>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Tree>
    <p:extLst>
      <p:ext uri="{BB962C8B-B14F-4D97-AF65-F5344CB8AC3E}">
        <p14:creationId xmlns:p14="http://schemas.microsoft.com/office/powerpoint/2010/main" val="193137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2E8F699C-7DF0-CF44-721B-F86159A19F8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8CCDBC9-DFA6-1CD0-CC14-D1E36F6CCBB0}"/>
              </a:ext>
            </a:extLst>
          </p:cNvPr>
          <p:cNvPicPr>
            <a:picLocks noChangeAspect="1"/>
          </p:cNvPicPr>
          <p:nvPr/>
        </p:nvPicPr>
        <p:blipFill>
          <a:blip r:embed="rId2"/>
          <a:stretch>
            <a:fillRect/>
          </a:stretch>
        </p:blipFill>
        <p:spPr>
          <a:xfrm>
            <a:off x="0" y="0"/>
            <a:ext cx="4339989" cy="6857999"/>
          </a:xfrm>
          <a:prstGeom prst="rect">
            <a:avLst/>
          </a:prstGeom>
        </p:spPr>
      </p:pic>
      <p:sp>
        <p:nvSpPr>
          <p:cNvPr id="3" name="TextBox 2">
            <a:extLst>
              <a:ext uri="{FF2B5EF4-FFF2-40B4-BE49-F238E27FC236}">
                <a16:creationId xmlns:a16="http://schemas.microsoft.com/office/drawing/2014/main" id="{DE6FDC80-C47F-E007-57DC-C1BEE6142431}"/>
              </a:ext>
            </a:extLst>
          </p:cNvPr>
          <p:cNvSpPr txBox="1"/>
          <p:nvPr/>
        </p:nvSpPr>
        <p:spPr>
          <a:xfrm>
            <a:off x="3182492" y="598847"/>
            <a:ext cx="9021700" cy="803233"/>
          </a:xfrm>
          <a:prstGeom prst="rect">
            <a:avLst/>
          </a:prstGeom>
          <a:noFill/>
        </p:spPr>
        <p:txBody>
          <a:bodyPr wrap="square">
            <a:spAutoFit/>
          </a:bodyPr>
          <a:lstStyle/>
          <a:p>
            <a:pPr>
              <a:lnSpc>
                <a:spcPts val="5500"/>
              </a:lnSpc>
              <a:spcAft>
                <a:spcPts val="800"/>
              </a:spcAft>
            </a:pPr>
            <a:r>
              <a:rPr lang="en-NG" sz="5400" b="1" kern="0" spc="-89" dirty="0">
                <a:solidFill>
                  <a:srgbClr val="000000"/>
                </a:solidFill>
                <a:latin typeface="Baskerville Old Face" panose="02020602080505020303" pitchFamily="18" charset="0"/>
                <a:ea typeface="Source Serif Pro Semi Bold" pitchFamily="34" charset="-122"/>
              </a:rPr>
              <a:t>😱 The Unforeseen </a:t>
            </a:r>
            <a:r>
              <a:rPr lang="en-US" sz="5400" b="1" kern="0" spc="-89" dirty="0">
                <a:solidFill>
                  <a:srgbClr val="000000"/>
                </a:solidFill>
                <a:latin typeface="Baskerville Old Face" panose="02020602080505020303" pitchFamily="18" charset="0"/>
                <a:ea typeface="Source Serif Pro Semi Bold" pitchFamily="34" charset="-122"/>
              </a:rPr>
              <a:t> </a:t>
            </a:r>
            <a:r>
              <a:rPr lang="en-NG" sz="5400" b="1" kern="0" spc="-89" dirty="0">
                <a:solidFill>
                  <a:srgbClr val="000000"/>
                </a:solidFill>
                <a:latin typeface="Baskerville Old Face" panose="02020602080505020303" pitchFamily="18" charset="0"/>
                <a:ea typeface="Source Serif Pro Semi Bold" pitchFamily="34" charset="-122"/>
              </a:rPr>
              <a:t>Contraction</a:t>
            </a:r>
          </a:p>
        </p:txBody>
      </p:sp>
      <p:sp>
        <p:nvSpPr>
          <p:cNvPr id="4" name="TextBox 3">
            <a:extLst>
              <a:ext uri="{FF2B5EF4-FFF2-40B4-BE49-F238E27FC236}">
                <a16:creationId xmlns:a16="http://schemas.microsoft.com/office/drawing/2014/main" id="{060F5CC3-91A3-8577-A18D-36CE6DAA8538}"/>
              </a:ext>
            </a:extLst>
          </p:cNvPr>
          <p:cNvSpPr txBox="1"/>
          <p:nvPr/>
        </p:nvSpPr>
        <p:spPr>
          <a:xfrm>
            <a:off x="4965073" y="1586352"/>
            <a:ext cx="6626226" cy="3885423"/>
          </a:xfrm>
          <a:prstGeom prst="rect">
            <a:avLst/>
          </a:prstGeom>
          <a:noFill/>
        </p:spPr>
        <p:txBody>
          <a:bodyPr wrap="square" rtlCol="0">
            <a:spAutoFit/>
          </a:bodyPr>
          <a:lstStyle/>
          <a:p>
            <a:pPr>
              <a:lnSpc>
                <a:spcPct val="115000"/>
              </a:lnSpc>
              <a:spcAft>
                <a:spcPts val="800"/>
              </a:spcAft>
            </a:pPr>
            <a:r>
              <a:rPr lang="en-NG" dirty="0"/>
              <a:t>2022 hit like waking up to find your favourite TV show replaced by a boring documentary. </a:t>
            </a:r>
            <a:endParaRPr lang="en-US" dirty="0"/>
          </a:p>
          <a:p>
            <a:pPr>
              <a:lnSpc>
                <a:spcPct val="115000"/>
              </a:lnSpc>
              <a:spcAft>
                <a:spcPts val="800"/>
              </a:spcAft>
            </a:pPr>
            <a:r>
              <a:rPr lang="en-NG" b="1" dirty="0"/>
              <a:t>Sales plummeted by nearly 12%</a:t>
            </a:r>
            <a:r>
              <a:rPr lang="en-NG" dirty="0"/>
              <a:t>, profits grew by a humble 6%, and sales quantities shrank. Cue the collective "What the heck just happened?!" Was it market shifts, global crises, or had we been riding beginner’s luck?</a:t>
            </a:r>
          </a:p>
          <a:p>
            <a:pPr>
              <a:lnSpc>
                <a:spcPct val="115000"/>
              </a:lnSpc>
              <a:spcAft>
                <a:spcPts val="800"/>
              </a:spcAft>
            </a:pPr>
            <a:r>
              <a:rPr lang="en-NG" b="1" dirty="0"/>
              <a:t>Spoiler alert</a:t>
            </a:r>
            <a:r>
              <a:rPr lang="en-NG" dirty="0"/>
              <a:t>: It wasn’t beginner’s luck. But we were determined to figure it out. As Vince Lombardi said: “It’s not whether you get knocked down, it’s whether you get up.”</a:t>
            </a:r>
          </a:p>
          <a:p>
            <a:pPr>
              <a:lnSpc>
                <a:spcPct val="115000"/>
              </a:lnSpc>
              <a:spcAft>
                <a:spcPts val="800"/>
              </a:spcAft>
            </a:pPr>
            <a:r>
              <a:rPr lang="en-NG" dirty="0"/>
              <a:t>And oh, we were getting up. This wasn’t the end of the road—just a detour to somewhere new.</a:t>
            </a:r>
          </a:p>
        </p:txBody>
      </p:sp>
      <p:sp>
        <p:nvSpPr>
          <p:cNvPr id="5" name="TextBox 4">
            <a:extLst>
              <a:ext uri="{FF2B5EF4-FFF2-40B4-BE49-F238E27FC236}">
                <a16:creationId xmlns:a16="http://schemas.microsoft.com/office/drawing/2014/main" id="{343C1B2E-8C00-47DE-1233-8922A4716E4E}"/>
              </a:ext>
            </a:extLst>
          </p:cNvPr>
          <p:cNvSpPr txBox="1"/>
          <p:nvPr/>
        </p:nvSpPr>
        <p:spPr>
          <a:xfrm rot="16200000">
            <a:off x="-1277907" y="5320468"/>
            <a:ext cx="2798065" cy="277000"/>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Tree>
    <p:extLst>
      <p:ext uri="{BB962C8B-B14F-4D97-AF65-F5344CB8AC3E}">
        <p14:creationId xmlns:p14="http://schemas.microsoft.com/office/powerpoint/2010/main" val="3734448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01698D3B-A8DD-C844-B9D6-0661EE7293AE}"/>
            </a:ext>
          </a:extLst>
        </p:cNvPr>
        <p:cNvGrpSpPr/>
        <p:nvPr/>
      </p:nvGrpSpPr>
      <p:grpSpPr>
        <a:xfrm>
          <a:off x="0" y="0"/>
          <a:ext cx="0" cy="0"/>
          <a:chOff x="0" y="0"/>
          <a:chExt cx="0" cy="0"/>
        </a:xfrm>
      </p:grpSpPr>
      <p:sp>
        <p:nvSpPr>
          <p:cNvPr id="2" name="Text 1">
            <a:extLst>
              <a:ext uri="{FF2B5EF4-FFF2-40B4-BE49-F238E27FC236}">
                <a16:creationId xmlns:a16="http://schemas.microsoft.com/office/drawing/2014/main" id="{CF493CAD-CEE6-CB85-0775-EE9105F1B522}"/>
              </a:ext>
            </a:extLst>
          </p:cNvPr>
          <p:cNvSpPr/>
          <p:nvPr/>
        </p:nvSpPr>
        <p:spPr>
          <a:xfrm>
            <a:off x="4234244" y="1251793"/>
            <a:ext cx="3709988" cy="669250"/>
          </a:xfrm>
          <a:prstGeom prst="rect">
            <a:avLst/>
          </a:prstGeom>
          <a:noFill/>
          <a:ln/>
        </p:spPr>
        <p:txBody>
          <a:bodyPr wrap="none" lIns="0" tIns="0" rIns="0" bIns="0" rtlCol="0" anchor="t"/>
          <a:lstStyle/>
          <a:p>
            <a:pPr marL="0" indent="0" algn="ctr">
              <a:lnSpc>
                <a:spcPts val="5250"/>
              </a:lnSpc>
              <a:buNone/>
            </a:pPr>
            <a:r>
              <a:rPr lang="en-US" sz="4000" dirty="0">
                <a:solidFill>
                  <a:srgbClr val="FF0000"/>
                </a:solidFill>
                <a:latin typeface="Arial Rounded MT Bold" panose="020F0704030504030204" pitchFamily="34" charset="0"/>
                <a:ea typeface="Lora" pitchFamily="34" charset="-122"/>
                <a:cs typeface="Lora" pitchFamily="34" charset="-120"/>
              </a:rPr>
              <a:t>8.58%</a:t>
            </a:r>
            <a:endParaRPr lang="en-US" sz="4000" dirty="0">
              <a:solidFill>
                <a:srgbClr val="FF0000"/>
              </a:solidFill>
              <a:latin typeface="Arial Rounded MT Bold" panose="020F0704030504030204" pitchFamily="34" charset="0"/>
            </a:endParaRPr>
          </a:p>
        </p:txBody>
      </p:sp>
      <p:sp>
        <p:nvSpPr>
          <p:cNvPr id="3" name="Text 2">
            <a:extLst>
              <a:ext uri="{FF2B5EF4-FFF2-40B4-BE49-F238E27FC236}">
                <a16:creationId xmlns:a16="http://schemas.microsoft.com/office/drawing/2014/main" id="{D9844AAB-55BA-E03F-C4CF-B2991A9F2110}"/>
              </a:ext>
            </a:extLst>
          </p:cNvPr>
          <p:cNvSpPr/>
          <p:nvPr/>
        </p:nvSpPr>
        <p:spPr>
          <a:xfrm>
            <a:off x="4896231" y="1921043"/>
            <a:ext cx="2386013" cy="298252"/>
          </a:xfrm>
          <a:prstGeom prst="rect">
            <a:avLst/>
          </a:prstGeom>
          <a:noFill/>
          <a:ln/>
        </p:spPr>
        <p:txBody>
          <a:bodyPr wrap="none" lIns="0" tIns="0" rIns="0" bIns="0" rtlCol="0" anchor="t"/>
          <a:lstStyle/>
          <a:p>
            <a:pPr algn="ctr">
              <a:lnSpc>
                <a:spcPts val="2300"/>
              </a:lnSpc>
            </a:pPr>
            <a:r>
              <a:rPr lang="en-US" b="1" dirty="0">
                <a:solidFill>
                  <a:srgbClr val="3A3630"/>
                </a:solidFill>
                <a:latin typeface="Arial Rounded MT Bold" panose="020F0704030504030204" pitchFamily="34" charset="0"/>
              </a:rPr>
              <a:t>Sales Growth</a:t>
            </a:r>
          </a:p>
        </p:txBody>
      </p:sp>
      <p:sp>
        <p:nvSpPr>
          <p:cNvPr id="4" name="Text 3">
            <a:extLst>
              <a:ext uri="{FF2B5EF4-FFF2-40B4-BE49-F238E27FC236}">
                <a16:creationId xmlns:a16="http://schemas.microsoft.com/office/drawing/2014/main" id="{B2EAC88A-C41D-777D-7777-4A52C8DF1C43}"/>
              </a:ext>
            </a:extLst>
          </p:cNvPr>
          <p:cNvSpPr/>
          <p:nvPr/>
        </p:nvSpPr>
        <p:spPr>
          <a:xfrm>
            <a:off x="4234244" y="2267783"/>
            <a:ext cx="3709988" cy="972979"/>
          </a:xfrm>
          <a:prstGeom prst="rect">
            <a:avLst/>
          </a:prstGeom>
          <a:noFill/>
          <a:ln/>
        </p:spPr>
        <p:txBody>
          <a:bodyPr wrap="square" lIns="0" tIns="0" rIns="0" bIns="0" rtlCol="0" anchor="t"/>
          <a:lstStyle/>
          <a:p>
            <a:pPr marL="0" indent="0" algn="ctr">
              <a:lnSpc>
                <a:spcPts val="2550"/>
              </a:lnSpc>
              <a:buNone/>
            </a:pPr>
            <a:r>
              <a:rPr lang="en-US" dirty="0">
                <a:solidFill>
                  <a:srgbClr val="3A3630"/>
                </a:solidFill>
                <a:ea typeface="Source Sans Pro" pitchFamily="34" charset="-122"/>
                <a:cs typeface="Source Sans Pro" pitchFamily="34" charset="-120"/>
              </a:rPr>
              <a:t>Sales rebounded in 2023, increasing by </a:t>
            </a:r>
            <a:r>
              <a:rPr lang="en-US" b="1" dirty="0">
                <a:solidFill>
                  <a:srgbClr val="3A3630"/>
                </a:solidFill>
                <a:ea typeface="Source Sans Pro" pitchFamily="34" charset="-122"/>
                <a:cs typeface="Source Sans Pro" pitchFamily="34" charset="-120"/>
              </a:rPr>
              <a:t>8.58%</a:t>
            </a:r>
            <a:r>
              <a:rPr lang="en-US" dirty="0">
                <a:solidFill>
                  <a:srgbClr val="3A3630"/>
                </a:solidFill>
                <a:ea typeface="Source Sans Pro" pitchFamily="34" charset="-122"/>
                <a:cs typeface="Source Sans Pro" pitchFamily="34" charset="-120"/>
              </a:rPr>
              <a:t>. We were back on track, but a new challenge emerged.</a:t>
            </a:r>
            <a:endParaRPr lang="en-US" dirty="0"/>
          </a:p>
        </p:txBody>
      </p:sp>
      <p:sp>
        <p:nvSpPr>
          <p:cNvPr id="5" name="Text 4">
            <a:extLst>
              <a:ext uri="{FF2B5EF4-FFF2-40B4-BE49-F238E27FC236}">
                <a16:creationId xmlns:a16="http://schemas.microsoft.com/office/drawing/2014/main" id="{E4B9135B-1E09-FB95-45D5-75B612A0D5EB}"/>
              </a:ext>
            </a:extLst>
          </p:cNvPr>
          <p:cNvSpPr/>
          <p:nvPr/>
        </p:nvSpPr>
        <p:spPr>
          <a:xfrm>
            <a:off x="8248436" y="1251793"/>
            <a:ext cx="3710107" cy="669250"/>
          </a:xfrm>
          <a:prstGeom prst="rect">
            <a:avLst/>
          </a:prstGeom>
          <a:noFill/>
          <a:ln/>
        </p:spPr>
        <p:txBody>
          <a:bodyPr wrap="none" lIns="0" tIns="0" rIns="0" bIns="0" rtlCol="0" anchor="t"/>
          <a:lstStyle/>
          <a:p>
            <a:pPr marL="0" indent="0" algn="ctr">
              <a:lnSpc>
                <a:spcPts val="5250"/>
              </a:lnSpc>
              <a:buNone/>
            </a:pPr>
            <a:r>
              <a:rPr lang="en-US" sz="4000" dirty="0">
                <a:solidFill>
                  <a:srgbClr val="FF0000"/>
                </a:solidFill>
                <a:latin typeface="Arial Rounded MT Bold" panose="020F0704030504030204" pitchFamily="34" charset="0"/>
                <a:ea typeface="Lora" pitchFamily="34" charset="-122"/>
                <a:cs typeface="Lora" pitchFamily="34" charset="-120"/>
              </a:rPr>
              <a:t>9.27%</a:t>
            </a:r>
            <a:endParaRPr lang="en-US" sz="4000" dirty="0">
              <a:solidFill>
                <a:srgbClr val="FF0000"/>
              </a:solidFill>
              <a:latin typeface="Arial Rounded MT Bold" panose="020F0704030504030204" pitchFamily="34" charset="0"/>
            </a:endParaRPr>
          </a:p>
        </p:txBody>
      </p:sp>
      <p:sp>
        <p:nvSpPr>
          <p:cNvPr id="6" name="Text 5">
            <a:extLst>
              <a:ext uri="{FF2B5EF4-FFF2-40B4-BE49-F238E27FC236}">
                <a16:creationId xmlns:a16="http://schemas.microsoft.com/office/drawing/2014/main" id="{E49FDD08-9F08-380C-83A0-ADA5815FE430}"/>
              </a:ext>
            </a:extLst>
          </p:cNvPr>
          <p:cNvSpPr/>
          <p:nvPr/>
        </p:nvSpPr>
        <p:spPr>
          <a:xfrm>
            <a:off x="8910423" y="1921043"/>
            <a:ext cx="2386013" cy="298252"/>
          </a:xfrm>
          <a:prstGeom prst="rect">
            <a:avLst/>
          </a:prstGeom>
          <a:noFill/>
          <a:ln/>
        </p:spPr>
        <p:txBody>
          <a:bodyPr wrap="none" lIns="0" tIns="0" rIns="0" bIns="0" rtlCol="0" anchor="t"/>
          <a:lstStyle/>
          <a:p>
            <a:pPr marL="0" indent="0" algn="ctr">
              <a:lnSpc>
                <a:spcPts val="2300"/>
              </a:lnSpc>
              <a:buNone/>
            </a:pPr>
            <a:r>
              <a:rPr lang="en-US" b="1" dirty="0">
                <a:solidFill>
                  <a:srgbClr val="3A3630"/>
                </a:solidFill>
                <a:latin typeface="Arial Rounded MT Bold" panose="020F0704030504030204" pitchFamily="34" charset="0"/>
                <a:ea typeface="Lora" pitchFamily="34" charset="-122"/>
                <a:cs typeface="Lora" pitchFamily="34" charset="-120"/>
              </a:rPr>
              <a:t>Unit Sales Increase</a:t>
            </a:r>
            <a:endParaRPr lang="en-US" b="1" dirty="0">
              <a:latin typeface="Arial Rounded MT Bold" panose="020F0704030504030204" pitchFamily="34" charset="0"/>
            </a:endParaRPr>
          </a:p>
        </p:txBody>
      </p:sp>
      <p:sp>
        <p:nvSpPr>
          <p:cNvPr id="7" name="Text 6">
            <a:extLst>
              <a:ext uri="{FF2B5EF4-FFF2-40B4-BE49-F238E27FC236}">
                <a16:creationId xmlns:a16="http://schemas.microsoft.com/office/drawing/2014/main" id="{A649915C-D891-C472-343D-7963BAD1BE32}"/>
              </a:ext>
            </a:extLst>
          </p:cNvPr>
          <p:cNvSpPr/>
          <p:nvPr/>
        </p:nvSpPr>
        <p:spPr>
          <a:xfrm>
            <a:off x="8248436" y="2267783"/>
            <a:ext cx="3710107" cy="972979"/>
          </a:xfrm>
          <a:prstGeom prst="rect">
            <a:avLst/>
          </a:prstGeom>
          <a:noFill/>
          <a:ln/>
        </p:spPr>
        <p:txBody>
          <a:bodyPr wrap="square" lIns="0" tIns="0" rIns="0" bIns="0" rtlCol="0" anchor="t"/>
          <a:lstStyle/>
          <a:p>
            <a:pPr marL="0" indent="0" algn="ctr">
              <a:lnSpc>
                <a:spcPts val="2550"/>
              </a:lnSpc>
              <a:buNone/>
            </a:pPr>
            <a:r>
              <a:rPr lang="en-US" dirty="0">
                <a:solidFill>
                  <a:srgbClr val="3A3630"/>
                </a:solidFill>
                <a:ea typeface="Source Sans Pro" pitchFamily="34" charset="-122"/>
                <a:cs typeface="Source Sans Pro" pitchFamily="34" charset="-120"/>
              </a:rPr>
              <a:t>The number of units sold continued to climb, showing </a:t>
            </a:r>
            <a:r>
              <a:rPr lang="en-US" b="1" dirty="0">
                <a:solidFill>
                  <a:srgbClr val="3A3630"/>
                </a:solidFill>
                <a:ea typeface="Source Sans Pro" pitchFamily="34" charset="-122"/>
                <a:cs typeface="Source Sans Pro" pitchFamily="34" charset="-120"/>
              </a:rPr>
              <a:t>9.27% growth</a:t>
            </a:r>
            <a:r>
              <a:rPr lang="en-US" dirty="0">
                <a:solidFill>
                  <a:srgbClr val="3A3630"/>
                </a:solidFill>
                <a:ea typeface="Source Sans Pro" pitchFamily="34" charset="-122"/>
                <a:cs typeface="Source Sans Pro" pitchFamily="34" charset="-120"/>
              </a:rPr>
              <a:t>. This indicated strong demand for our products.</a:t>
            </a:r>
            <a:endParaRPr lang="en-US" dirty="0"/>
          </a:p>
        </p:txBody>
      </p:sp>
      <p:sp>
        <p:nvSpPr>
          <p:cNvPr id="8" name="Text 7">
            <a:extLst>
              <a:ext uri="{FF2B5EF4-FFF2-40B4-BE49-F238E27FC236}">
                <a16:creationId xmlns:a16="http://schemas.microsoft.com/office/drawing/2014/main" id="{C1B4E9CF-9D8A-BD4D-FE2C-215109316931}"/>
              </a:ext>
            </a:extLst>
          </p:cNvPr>
          <p:cNvSpPr/>
          <p:nvPr/>
        </p:nvSpPr>
        <p:spPr>
          <a:xfrm>
            <a:off x="4234244" y="3725310"/>
            <a:ext cx="3168063" cy="669250"/>
          </a:xfrm>
          <a:prstGeom prst="rect">
            <a:avLst/>
          </a:prstGeom>
          <a:noFill/>
          <a:ln/>
        </p:spPr>
        <p:txBody>
          <a:bodyPr wrap="none" lIns="0" tIns="0" rIns="0" bIns="0" rtlCol="0" anchor="t"/>
          <a:lstStyle/>
          <a:p>
            <a:pPr marL="0" indent="0" algn="ctr">
              <a:lnSpc>
                <a:spcPts val="5250"/>
              </a:lnSpc>
              <a:buNone/>
            </a:pPr>
            <a:r>
              <a:rPr lang="en-US" sz="4000" dirty="0">
                <a:solidFill>
                  <a:srgbClr val="FF0000"/>
                </a:solidFill>
                <a:latin typeface="Arial Rounded MT Bold" panose="020F0704030504030204" pitchFamily="34" charset="0"/>
                <a:ea typeface="Lora" pitchFamily="34" charset="-122"/>
                <a:cs typeface="Lora" pitchFamily="34" charset="-120"/>
              </a:rPr>
              <a:t>-18.7%</a:t>
            </a:r>
            <a:endParaRPr lang="en-US" sz="4000" dirty="0">
              <a:solidFill>
                <a:srgbClr val="FF0000"/>
              </a:solidFill>
              <a:latin typeface="Arial Rounded MT Bold" panose="020F0704030504030204" pitchFamily="34" charset="0"/>
            </a:endParaRPr>
          </a:p>
        </p:txBody>
      </p:sp>
      <p:sp>
        <p:nvSpPr>
          <p:cNvPr id="9" name="Text 9">
            <a:extLst>
              <a:ext uri="{FF2B5EF4-FFF2-40B4-BE49-F238E27FC236}">
                <a16:creationId xmlns:a16="http://schemas.microsoft.com/office/drawing/2014/main" id="{28505195-8724-84E4-706A-7E9BB8149FE3}"/>
              </a:ext>
            </a:extLst>
          </p:cNvPr>
          <p:cNvSpPr/>
          <p:nvPr/>
        </p:nvSpPr>
        <p:spPr>
          <a:xfrm>
            <a:off x="4234244" y="4716589"/>
            <a:ext cx="3519868" cy="1733313"/>
          </a:xfrm>
          <a:prstGeom prst="rect">
            <a:avLst/>
          </a:prstGeom>
          <a:noFill/>
          <a:ln/>
        </p:spPr>
        <p:txBody>
          <a:bodyPr wrap="square" lIns="0" tIns="0" rIns="0" bIns="0" rtlCol="0" anchor="t"/>
          <a:lstStyle/>
          <a:p>
            <a:pPr marL="0" indent="0" algn="ctr">
              <a:lnSpc>
                <a:spcPts val="2550"/>
              </a:lnSpc>
              <a:buNone/>
            </a:pPr>
            <a:r>
              <a:rPr lang="en-US" dirty="0">
                <a:solidFill>
                  <a:srgbClr val="3A3630"/>
                </a:solidFill>
                <a:ea typeface="Source Sans Pro" pitchFamily="34" charset="-122"/>
                <a:cs typeface="Source Sans Pro" pitchFamily="34" charset="-120"/>
              </a:rPr>
              <a:t>Despite the sales growth, profits dipped by </a:t>
            </a:r>
            <a:r>
              <a:rPr lang="en-US" b="1" dirty="0">
                <a:solidFill>
                  <a:srgbClr val="3A3630"/>
                </a:solidFill>
                <a:ea typeface="Source Sans Pro" pitchFamily="34" charset="-122"/>
                <a:cs typeface="Source Sans Pro" pitchFamily="34" charset="-120"/>
              </a:rPr>
              <a:t>18.7%</a:t>
            </a:r>
            <a:r>
              <a:rPr lang="en-US" dirty="0">
                <a:solidFill>
                  <a:srgbClr val="3A3630"/>
                </a:solidFill>
                <a:ea typeface="Source Sans Pro" pitchFamily="34" charset="-122"/>
                <a:cs typeface="Source Sans Pro" pitchFamily="34" charset="-120"/>
              </a:rPr>
              <a:t>. It was clear that we needed to shift our focus from just increasing sales to maximizing profitability.</a:t>
            </a:r>
            <a:endParaRPr lang="en-US" dirty="0"/>
          </a:p>
        </p:txBody>
      </p:sp>
      <p:sp>
        <p:nvSpPr>
          <p:cNvPr id="10" name="Text 8">
            <a:extLst>
              <a:ext uri="{FF2B5EF4-FFF2-40B4-BE49-F238E27FC236}">
                <a16:creationId xmlns:a16="http://schemas.microsoft.com/office/drawing/2014/main" id="{F9E3543F-1386-D8E6-2B82-2257C4A5D4BF}"/>
              </a:ext>
            </a:extLst>
          </p:cNvPr>
          <p:cNvSpPr/>
          <p:nvPr/>
        </p:nvSpPr>
        <p:spPr>
          <a:xfrm>
            <a:off x="4896232" y="4394560"/>
            <a:ext cx="2037483" cy="298252"/>
          </a:xfrm>
          <a:prstGeom prst="rect">
            <a:avLst/>
          </a:prstGeom>
          <a:noFill/>
          <a:ln/>
        </p:spPr>
        <p:txBody>
          <a:bodyPr wrap="none" lIns="0" tIns="0" rIns="0" bIns="0" rtlCol="0" anchor="t"/>
          <a:lstStyle/>
          <a:p>
            <a:pPr marL="0" indent="0" algn="ctr">
              <a:lnSpc>
                <a:spcPts val="2300"/>
              </a:lnSpc>
              <a:buNone/>
            </a:pPr>
            <a:r>
              <a:rPr lang="en-US" b="1" dirty="0">
                <a:solidFill>
                  <a:srgbClr val="3A3630"/>
                </a:solidFill>
                <a:latin typeface="Arial Rounded MT Bold" panose="020F0704030504030204" pitchFamily="34" charset="0"/>
                <a:ea typeface="Lora" pitchFamily="34" charset="-122"/>
                <a:cs typeface="Lora" pitchFamily="34" charset="-120"/>
              </a:rPr>
              <a:t>Profit Dip</a:t>
            </a:r>
            <a:endParaRPr lang="en-US" b="1" dirty="0">
              <a:latin typeface="Arial Rounded MT Bold" panose="020F0704030504030204" pitchFamily="34" charset="0"/>
            </a:endParaRPr>
          </a:p>
        </p:txBody>
      </p:sp>
      <p:pic>
        <p:nvPicPr>
          <p:cNvPr id="11" name="Image 0" descr="preencoded.png">
            <a:extLst>
              <a:ext uri="{FF2B5EF4-FFF2-40B4-BE49-F238E27FC236}">
                <a16:creationId xmlns:a16="http://schemas.microsoft.com/office/drawing/2014/main" id="{C645CCDB-5028-2588-E233-578DF4AC413B}"/>
              </a:ext>
            </a:extLst>
          </p:cNvPr>
          <p:cNvPicPr>
            <a:picLocks noChangeAspect="1"/>
          </p:cNvPicPr>
          <p:nvPr/>
        </p:nvPicPr>
        <p:blipFill>
          <a:blip r:embed="rId2"/>
          <a:stretch>
            <a:fillRect/>
          </a:stretch>
        </p:blipFill>
        <p:spPr>
          <a:xfrm>
            <a:off x="0" y="0"/>
            <a:ext cx="4035552" cy="6858000"/>
          </a:xfrm>
          <a:prstGeom prst="rect">
            <a:avLst/>
          </a:prstGeom>
        </p:spPr>
      </p:pic>
      <p:sp>
        <p:nvSpPr>
          <p:cNvPr id="12" name="Text 0">
            <a:extLst>
              <a:ext uri="{FF2B5EF4-FFF2-40B4-BE49-F238E27FC236}">
                <a16:creationId xmlns:a16="http://schemas.microsoft.com/office/drawing/2014/main" id="{709DFF10-27A5-206C-A59F-1F9606B067D9}"/>
              </a:ext>
            </a:extLst>
          </p:cNvPr>
          <p:cNvSpPr/>
          <p:nvPr/>
        </p:nvSpPr>
        <p:spPr>
          <a:xfrm>
            <a:off x="3604403" y="305425"/>
            <a:ext cx="8446294" cy="611743"/>
          </a:xfrm>
          <a:prstGeom prst="rect">
            <a:avLst/>
          </a:prstGeom>
          <a:noFill/>
          <a:ln/>
        </p:spPr>
        <p:txBody>
          <a:bodyPr wrap="none" lIns="0" tIns="0" rIns="0" bIns="0" rtlCol="0" anchor="t"/>
          <a:lstStyle/>
          <a:p>
            <a:pPr>
              <a:lnSpc>
                <a:spcPts val="5500"/>
              </a:lnSpc>
            </a:pPr>
            <a:r>
              <a:rPr lang="en-US" sz="5400" b="1" kern="0" spc="-89" dirty="0">
                <a:solidFill>
                  <a:srgbClr val="000000"/>
                </a:solidFill>
                <a:latin typeface="Baskerville Old Face" panose="02020602080505020303" pitchFamily="18" charset="0"/>
                <a:ea typeface="Source Serif Pro Semi Bold" pitchFamily="34" charset="-122"/>
              </a:rPr>
              <a:t>🎲 The 2023 Recovery Gamble</a:t>
            </a:r>
          </a:p>
        </p:txBody>
      </p:sp>
      <p:sp>
        <p:nvSpPr>
          <p:cNvPr id="13" name="TextBox 12">
            <a:extLst>
              <a:ext uri="{FF2B5EF4-FFF2-40B4-BE49-F238E27FC236}">
                <a16:creationId xmlns:a16="http://schemas.microsoft.com/office/drawing/2014/main" id="{9D40E81A-B8A2-9BC0-47EF-C9E8830267A7}"/>
              </a:ext>
            </a:extLst>
          </p:cNvPr>
          <p:cNvSpPr txBox="1"/>
          <p:nvPr/>
        </p:nvSpPr>
        <p:spPr>
          <a:xfrm>
            <a:off x="8248435" y="3998974"/>
            <a:ext cx="3710107" cy="2724592"/>
          </a:xfrm>
          <a:prstGeom prst="rect">
            <a:avLst/>
          </a:prstGeom>
          <a:noFill/>
        </p:spPr>
        <p:txBody>
          <a:bodyPr wrap="square" rtlCol="0">
            <a:spAutoFit/>
          </a:bodyPr>
          <a:lstStyle/>
          <a:p>
            <a:pPr>
              <a:lnSpc>
                <a:spcPct val="115000"/>
              </a:lnSpc>
              <a:spcAft>
                <a:spcPts val="800"/>
              </a:spcAft>
            </a:pPr>
            <a:r>
              <a:rPr lang="en-NG" sz="1800" b="1" kern="100" dirty="0">
                <a:effectLst/>
                <a:ea typeface="Aptos" panose="02110004020202020204"/>
                <a:cs typeface="Times New Roman" panose="02020603050405020304" pitchFamily="18" charset="0"/>
              </a:rPr>
              <a:t>Suddenly, all eyes were on the finance team. Why were we working so hard if the margins still looked like they’d been through a blender? </a:t>
            </a:r>
          </a:p>
          <a:p>
            <a:pPr>
              <a:lnSpc>
                <a:spcPct val="115000"/>
              </a:lnSpc>
              <a:spcAft>
                <a:spcPts val="800"/>
              </a:spcAft>
            </a:pPr>
            <a:r>
              <a:rPr lang="en-NG" sz="1800" b="1" kern="100" dirty="0">
                <a:effectLst/>
                <a:ea typeface="Aptos" panose="02110004020202020204"/>
                <a:cs typeface="Times New Roman" panose="02020603050405020304" pitchFamily="18" charset="0"/>
              </a:rPr>
              <a:t>This was our moment of truth. Do we keep pushing for sales growth, or do we start playing hardball with our costs?</a:t>
            </a:r>
          </a:p>
        </p:txBody>
      </p:sp>
      <p:sp>
        <p:nvSpPr>
          <p:cNvPr id="14" name="TextBox 13">
            <a:extLst>
              <a:ext uri="{FF2B5EF4-FFF2-40B4-BE49-F238E27FC236}">
                <a16:creationId xmlns:a16="http://schemas.microsoft.com/office/drawing/2014/main" id="{5EC41224-EDB2-B294-AEEA-AE6B0AD0A661}"/>
              </a:ext>
            </a:extLst>
          </p:cNvPr>
          <p:cNvSpPr txBox="1"/>
          <p:nvPr/>
        </p:nvSpPr>
        <p:spPr>
          <a:xfrm rot="16200000">
            <a:off x="-1277907" y="5320468"/>
            <a:ext cx="2798065" cy="277000"/>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Tree>
    <p:extLst>
      <p:ext uri="{BB962C8B-B14F-4D97-AF65-F5344CB8AC3E}">
        <p14:creationId xmlns:p14="http://schemas.microsoft.com/office/powerpoint/2010/main" val="2155212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5ED8C974-C6AF-482A-94C6-E2ADFCC02FBE}"/>
            </a:ext>
          </a:extLst>
        </p:cNvPr>
        <p:cNvGrpSpPr/>
        <p:nvPr/>
      </p:nvGrpSpPr>
      <p:grpSpPr>
        <a:xfrm>
          <a:off x="0" y="0"/>
          <a:ext cx="0" cy="0"/>
          <a:chOff x="0" y="0"/>
          <a:chExt cx="0" cy="0"/>
        </a:xfrm>
      </p:grpSpPr>
      <p:pic>
        <p:nvPicPr>
          <p:cNvPr id="2" name="Google Shape;31;g2baaed31fd4_0_13" descr=" ">
            <a:extLst>
              <a:ext uri="{FF2B5EF4-FFF2-40B4-BE49-F238E27FC236}">
                <a16:creationId xmlns:a16="http://schemas.microsoft.com/office/drawing/2014/main" id="{041EDE11-5F7D-6113-BA5C-A5A2A1BC9C06}"/>
              </a:ext>
            </a:extLst>
          </p:cNvPr>
          <p:cNvPicPr preferRelativeResize="0"/>
          <p:nvPr/>
        </p:nvPicPr>
        <p:blipFill rotWithShape="1">
          <a:blip r:embed="rId2">
            <a:alphaModFix/>
            <a:duotone>
              <a:prstClr val="black"/>
              <a:schemeClr val="accent4">
                <a:tint val="45000"/>
                <a:satMod val="400000"/>
              </a:schemeClr>
            </a:duotone>
          </a:blip>
          <a:srcRect/>
          <a:stretch/>
        </p:blipFill>
        <p:spPr>
          <a:xfrm>
            <a:off x="0" y="0"/>
            <a:ext cx="12192000" cy="6858000"/>
          </a:xfrm>
          <a:prstGeom prst="rect">
            <a:avLst/>
          </a:prstGeom>
          <a:noFill/>
          <a:ln>
            <a:noFill/>
          </a:ln>
        </p:spPr>
      </p:pic>
      <p:sp>
        <p:nvSpPr>
          <p:cNvPr id="3" name="Text 0">
            <a:extLst>
              <a:ext uri="{FF2B5EF4-FFF2-40B4-BE49-F238E27FC236}">
                <a16:creationId xmlns:a16="http://schemas.microsoft.com/office/drawing/2014/main" id="{1FD9E2FC-E65A-B25F-E666-C2A394EC90E8}"/>
              </a:ext>
            </a:extLst>
          </p:cNvPr>
          <p:cNvSpPr/>
          <p:nvPr/>
        </p:nvSpPr>
        <p:spPr>
          <a:xfrm>
            <a:off x="2214672" y="1874306"/>
            <a:ext cx="8209488" cy="616625"/>
          </a:xfrm>
          <a:prstGeom prst="rect">
            <a:avLst/>
          </a:prstGeom>
          <a:noFill/>
          <a:ln/>
        </p:spPr>
        <p:txBody>
          <a:bodyPr wrap="none" lIns="0" tIns="0" rIns="0" bIns="0" rtlCol="0" anchor="t"/>
          <a:lstStyle/>
          <a:p>
            <a:pPr marL="0" indent="0">
              <a:lnSpc>
                <a:spcPts val="4750"/>
              </a:lnSpc>
              <a:buNone/>
            </a:pPr>
            <a:r>
              <a:rPr lang="en-US" sz="5400" b="1" kern="0" spc="-89" dirty="0">
                <a:solidFill>
                  <a:srgbClr val="000000"/>
                </a:solidFill>
                <a:latin typeface="Baskerville Old Face" panose="02020602080505020303" pitchFamily="18" charset="0"/>
                <a:ea typeface="Source Serif Pro Semi Bold" pitchFamily="34" charset="-122"/>
              </a:rPr>
              <a:t>⚔️ The Battle for Profitability</a:t>
            </a:r>
          </a:p>
        </p:txBody>
      </p:sp>
      <p:sp>
        <p:nvSpPr>
          <p:cNvPr id="4" name="TextBox 3">
            <a:extLst>
              <a:ext uri="{FF2B5EF4-FFF2-40B4-BE49-F238E27FC236}">
                <a16:creationId xmlns:a16="http://schemas.microsoft.com/office/drawing/2014/main" id="{D007E8C5-3ADE-908A-DE06-091C11175ABC}"/>
              </a:ext>
            </a:extLst>
          </p:cNvPr>
          <p:cNvSpPr txBox="1"/>
          <p:nvPr/>
        </p:nvSpPr>
        <p:spPr>
          <a:xfrm>
            <a:off x="2109216" y="2706624"/>
            <a:ext cx="8766048" cy="2762808"/>
          </a:xfrm>
          <a:prstGeom prst="rect">
            <a:avLst/>
          </a:prstGeom>
          <a:noFill/>
        </p:spPr>
        <p:txBody>
          <a:bodyPr wrap="square" rtlCol="0">
            <a:spAutoFit/>
          </a:bodyPr>
          <a:lstStyle/>
          <a:p>
            <a:pPr>
              <a:lnSpc>
                <a:spcPct val="115000"/>
              </a:lnSpc>
              <a:spcAft>
                <a:spcPts val="800"/>
              </a:spcAft>
            </a:pPr>
            <a:r>
              <a:rPr lang="en-NG" sz="1800" kern="100" dirty="0">
                <a:effectLst/>
                <a:ea typeface="Aptos" panose="02110004020202020204"/>
                <a:cs typeface="Times New Roman" panose="02020603050405020304" pitchFamily="18" charset="0"/>
              </a:rPr>
              <a:t>Our numbers painted a clear picture: </a:t>
            </a:r>
            <a:r>
              <a:rPr lang="en-NG" sz="1800" b="1" kern="100" dirty="0">
                <a:effectLst/>
                <a:ea typeface="Aptos" panose="02110004020202020204"/>
                <a:cs typeface="Times New Roman" panose="02020603050405020304" pitchFamily="18" charset="0"/>
              </a:rPr>
              <a:t>Profitability was the true enemy.</a:t>
            </a:r>
            <a:r>
              <a:rPr lang="en-NG" sz="1800" kern="100" dirty="0">
                <a:effectLst/>
                <a:ea typeface="Aptos" panose="02110004020202020204"/>
                <a:cs typeface="Times New Roman" panose="02020603050405020304" pitchFamily="18" charset="0"/>
              </a:rPr>
              <a:t> It wasn’t about how much we sold—it was about how much we kept. Were we slashing prices and eating into profits? Were we running a secret charity? 🫣</a:t>
            </a:r>
          </a:p>
          <a:p>
            <a:pPr>
              <a:lnSpc>
                <a:spcPct val="115000"/>
              </a:lnSpc>
              <a:spcAft>
                <a:spcPts val="800"/>
              </a:spcAft>
            </a:pPr>
            <a:r>
              <a:rPr lang="en-NG" sz="1800" kern="100" dirty="0">
                <a:effectLst/>
                <a:ea typeface="Aptos" panose="02110004020202020204"/>
                <a:cs typeface="Times New Roman" panose="02020603050405020304" pitchFamily="18" charset="0"/>
              </a:rPr>
              <a:t>Our strategic recommendation? </a:t>
            </a:r>
            <a:r>
              <a:rPr lang="en-NG" sz="1800" b="1" kern="100" dirty="0">
                <a:effectLst/>
                <a:ea typeface="Aptos" panose="02110004020202020204"/>
                <a:cs typeface="Times New Roman" panose="02020603050405020304" pitchFamily="18" charset="0"/>
              </a:rPr>
              <a:t>Focus on profitability.</a:t>
            </a:r>
            <a:r>
              <a:rPr lang="en-NG" sz="1800" kern="100" dirty="0">
                <a:effectLst/>
                <a:ea typeface="Aptos" panose="02110004020202020204"/>
                <a:cs typeface="Times New Roman" panose="02020603050405020304" pitchFamily="18" charset="0"/>
              </a:rPr>
              <a:t> It was time to optimize costs and explore whether we could charge just a little more—without losing customers to the competition.</a:t>
            </a:r>
          </a:p>
          <a:p>
            <a:r>
              <a:rPr lang="en-NG" sz="1800" dirty="0">
                <a:effectLst/>
                <a:ea typeface="Aptos" panose="02110004020202020204"/>
                <a:cs typeface="Times New Roman" panose="02020603050405020304" pitchFamily="18" charset="0"/>
              </a:rPr>
              <a:t>As Vidal Sassoon said, </a:t>
            </a:r>
            <a:r>
              <a:rPr lang="en-NG" sz="1800" b="1" i="1" dirty="0">
                <a:effectLst/>
                <a:ea typeface="Aptos" panose="02110004020202020204"/>
                <a:cs typeface="Times New Roman" panose="02020603050405020304" pitchFamily="18" charset="0"/>
              </a:rPr>
              <a:t>“The only place where success comes before work is in the </a:t>
            </a:r>
            <a:r>
              <a:rPr lang="en-US" sz="1800" b="1" i="1" dirty="0">
                <a:effectLst/>
                <a:ea typeface="Aptos" panose="02110004020202020204"/>
                <a:cs typeface="Times New Roman" panose="02020603050405020304" pitchFamily="18" charset="0"/>
              </a:rPr>
              <a:t>dictionary”</a:t>
            </a:r>
            <a:endParaRPr lang="en-NG" i="1" dirty="0"/>
          </a:p>
        </p:txBody>
      </p:sp>
      <p:sp>
        <p:nvSpPr>
          <p:cNvPr id="5" name="TextBox 4">
            <a:extLst>
              <a:ext uri="{FF2B5EF4-FFF2-40B4-BE49-F238E27FC236}">
                <a16:creationId xmlns:a16="http://schemas.microsoft.com/office/drawing/2014/main" id="{DBC22B3D-BBBA-C757-F33C-5763C1D9A194}"/>
              </a:ext>
            </a:extLst>
          </p:cNvPr>
          <p:cNvSpPr txBox="1"/>
          <p:nvPr/>
        </p:nvSpPr>
        <p:spPr>
          <a:xfrm rot="16200000">
            <a:off x="-1277907" y="5320468"/>
            <a:ext cx="2798065" cy="277000"/>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Tree>
    <p:extLst>
      <p:ext uri="{BB962C8B-B14F-4D97-AF65-F5344CB8AC3E}">
        <p14:creationId xmlns:p14="http://schemas.microsoft.com/office/powerpoint/2010/main" val="2135939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FFA"/>
        </a:solidFill>
        <a:effectLst/>
      </p:bgPr>
    </p:bg>
    <p:spTree>
      <p:nvGrpSpPr>
        <p:cNvPr id="1" name="">
          <a:extLst>
            <a:ext uri="{FF2B5EF4-FFF2-40B4-BE49-F238E27FC236}">
              <a16:creationId xmlns:a16="http://schemas.microsoft.com/office/drawing/2014/main" id="{F1475E2F-1A4B-0181-9619-75A50C9C947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643E06D-0FC9-5128-0EDD-C43F76542620}"/>
              </a:ext>
            </a:extLst>
          </p:cNvPr>
          <p:cNvSpPr/>
          <p:nvPr/>
        </p:nvSpPr>
        <p:spPr>
          <a:xfrm>
            <a:off x="1937037" y="364466"/>
            <a:ext cx="7353776" cy="1238782"/>
          </a:xfrm>
          <a:prstGeom prst="rect">
            <a:avLst/>
          </a:prstGeom>
          <a:noFill/>
          <a:ln/>
        </p:spPr>
        <p:txBody>
          <a:bodyPr wrap="none" lIns="0" tIns="0" rIns="0" bIns="0" rtlCol="0" anchor="t"/>
          <a:lstStyle/>
          <a:p>
            <a:pPr>
              <a:lnSpc>
                <a:spcPts val="4750"/>
              </a:lnSpc>
            </a:pPr>
            <a:r>
              <a:rPr lang="en-US" sz="5400" b="1" kern="0" spc="-89" dirty="0">
                <a:solidFill>
                  <a:srgbClr val="000000"/>
                </a:solidFill>
                <a:latin typeface="Baskerville Old Face" panose="02020602080505020303" pitchFamily="18" charset="0"/>
                <a:ea typeface="Source Serif Pro Semi Bold" pitchFamily="34" charset="-122"/>
              </a:rPr>
              <a:t>🔍 Refining Strategies and </a:t>
            </a:r>
          </a:p>
          <a:p>
            <a:pPr>
              <a:lnSpc>
                <a:spcPts val="4750"/>
              </a:lnSpc>
            </a:pPr>
            <a:r>
              <a:rPr lang="en-US" sz="5400" b="1" kern="0" spc="-89" dirty="0">
                <a:solidFill>
                  <a:srgbClr val="000000"/>
                </a:solidFill>
                <a:latin typeface="Baskerville Old Face" panose="02020602080505020303" pitchFamily="18" charset="0"/>
                <a:ea typeface="Source Serif Pro Semi Bold" pitchFamily="34" charset="-122"/>
              </a:rPr>
              <a:t>        Maximizing Strengths</a:t>
            </a:r>
          </a:p>
        </p:txBody>
      </p:sp>
      <p:pic>
        <p:nvPicPr>
          <p:cNvPr id="3" name="Image 0" descr="preencoded.png">
            <a:extLst>
              <a:ext uri="{FF2B5EF4-FFF2-40B4-BE49-F238E27FC236}">
                <a16:creationId xmlns:a16="http://schemas.microsoft.com/office/drawing/2014/main" id="{06B94B3E-292D-8BC4-E776-1A9A64270C33}"/>
              </a:ext>
            </a:extLst>
          </p:cNvPr>
          <p:cNvPicPr>
            <a:picLocks noChangeAspect="1"/>
          </p:cNvPicPr>
          <p:nvPr/>
        </p:nvPicPr>
        <p:blipFill>
          <a:blip r:embed="rId2"/>
          <a:stretch>
            <a:fillRect/>
          </a:stretch>
        </p:blipFill>
        <p:spPr>
          <a:xfrm>
            <a:off x="769255" y="2256028"/>
            <a:ext cx="3113286" cy="1634242"/>
          </a:xfrm>
          <a:prstGeom prst="rect">
            <a:avLst/>
          </a:prstGeom>
        </p:spPr>
      </p:pic>
      <p:pic>
        <p:nvPicPr>
          <p:cNvPr id="4" name="Image 1" descr="preencoded.png">
            <a:extLst>
              <a:ext uri="{FF2B5EF4-FFF2-40B4-BE49-F238E27FC236}">
                <a16:creationId xmlns:a16="http://schemas.microsoft.com/office/drawing/2014/main" id="{34B213AD-5356-1BA7-A60F-7E98D922A23B}"/>
              </a:ext>
            </a:extLst>
          </p:cNvPr>
          <p:cNvPicPr>
            <a:picLocks noChangeAspect="1"/>
          </p:cNvPicPr>
          <p:nvPr/>
        </p:nvPicPr>
        <p:blipFill>
          <a:blip r:embed="rId3"/>
          <a:stretch>
            <a:fillRect/>
          </a:stretch>
        </p:blipFill>
        <p:spPr>
          <a:xfrm>
            <a:off x="4539357" y="2315798"/>
            <a:ext cx="3113286" cy="1634242"/>
          </a:xfrm>
          <a:prstGeom prst="rect">
            <a:avLst/>
          </a:prstGeom>
        </p:spPr>
      </p:pic>
      <p:pic>
        <p:nvPicPr>
          <p:cNvPr id="5" name="Image 2" descr="preencoded.png">
            <a:extLst>
              <a:ext uri="{FF2B5EF4-FFF2-40B4-BE49-F238E27FC236}">
                <a16:creationId xmlns:a16="http://schemas.microsoft.com/office/drawing/2014/main" id="{BE39A67D-1FD9-F9F4-FB78-6470078A451F}"/>
              </a:ext>
            </a:extLst>
          </p:cNvPr>
          <p:cNvPicPr>
            <a:picLocks noChangeAspect="1"/>
          </p:cNvPicPr>
          <p:nvPr/>
        </p:nvPicPr>
        <p:blipFill>
          <a:blip r:embed="rId4"/>
          <a:stretch>
            <a:fillRect/>
          </a:stretch>
        </p:blipFill>
        <p:spPr>
          <a:xfrm>
            <a:off x="8309459" y="2293025"/>
            <a:ext cx="3113377" cy="1634319"/>
          </a:xfrm>
          <a:prstGeom prst="rect">
            <a:avLst/>
          </a:prstGeom>
        </p:spPr>
      </p:pic>
      <p:sp>
        <p:nvSpPr>
          <p:cNvPr id="6" name="Text 1">
            <a:extLst>
              <a:ext uri="{FF2B5EF4-FFF2-40B4-BE49-F238E27FC236}">
                <a16:creationId xmlns:a16="http://schemas.microsoft.com/office/drawing/2014/main" id="{4A888984-6093-6DA2-6A70-3C62BED17EDB}"/>
              </a:ext>
            </a:extLst>
          </p:cNvPr>
          <p:cNvSpPr/>
          <p:nvPr/>
        </p:nvSpPr>
        <p:spPr>
          <a:xfrm>
            <a:off x="769255" y="4257307"/>
            <a:ext cx="2475450" cy="351949"/>
          </a:xfrm>
          <a:prstGeom prst="rect">
            <a:avLst/>
          </a:prstGeom>
          <a:noFill/>
          <a:ln/>
        </p:spPr>
        <p:txBody>
          <a:bodyPr wrap="none" lIns="0" tIns="0" rIns="0" bIns="0" rtlCol="0" anchor="t"/>
          <a:lstStyle/>
          <a:p>
            <a:pPr algn="ctr">
              <a:lnSpc>
                <a:spcPts val="2300"/>
              </a:lnSpc>
            </a:pPr>
            <a:r>
              <a:rPr lang="en-US" b="1" dirty="0">
                <a:solidFill>
                  <a:srgbClr val="3A3630"/>
                </a:solidFill>
                <a:latin typeface="Arial Rounded MT Bold" panose="020F0704030504030204" pitchFamily="34" charset="0"/>
              </a:rPr>
              <a:t>Regional Performance</a:t>
            </a:r>
          </a:p>
        </p:txBody>
      </p:sp>
      <p:sp>
        <p:nvSpPr>
          <p:cNvPr id="7" name="Text 3">
            <a:extLst>
              <a:ext uri="{FF2B5EF4-FFF2-40B4-BE49-F238E27FC236}">
                <a16:creationId xmlns:a16="http://schemas.microsoft.com/office/drawing/2014/main" id="{4124F602-0547-8B42-9265-6640FE27B19C}"/>
              </a:ext>
            </a:extLst>
          </p:cNvPr>
          <p:cNvSpPr/>
          <p:nvPr/>
        </p:nvSpPr>
        <p:spPr>
          <a:xfrm>
            <a:off x="4745057" y="4257307"/>
            <a:ext cx="2411226" cy="351949"/>
          </a:xfrm>
          <a:prstGeom prst="rect">
            <a:avLst/>
          </a:prstGeom>
          <a:noFill/>
          <a:ln/>
        </p:spPr>
        <p:txBody>
          <a:bodyPr wrap="none" lIns="0" tIns="0" rIns="0" bIns="0" rtlCol="0" anchor="t"/>
          <a:lstStyle/>
          <a:p>
            <a:pPr indent="0" algn="ctr">
              <a:lnSpc>
                <a:spcPts val="2300"/>
              </a:lnSpc>
              <a:buNone/>
            </a:pPr>
            <a:r>
              <a:rPr lang="en-US" b="1" dirty="0">
                <a:solidFill>
                  <a:srgbClr val="3A3630"/>
                </a:solidFill>
                <a:latin typeface="Arial Rounded MT Bold" panose="020F0704030504030204" pitchFamily="34" charset="0"/>
              </a:rPr>
              <a:t>Product Focus</a:t>
            </a:r>
          </a:p>
        </p:txBody>
      </p:sp>
      <p:sp>
        <p:nvSpPr>
          <p:cNvPr id="8" name="Text 5">
            <a:extLst>
              <a:ext uri="{FF2B5EF4-FFF2-40B4-BE49-F238E27FC236}">
                <a16:creationId xmlns:a16="http://schemas.microsoft.com/office/drawing/2014/main" id="{373294EB-87C4-40AE-6F38-E220BC4750FC}"/>
              </a:ext>
            </a:extLst>
          </p:cNvPr>
          <p:cNvSpPr/>
          <p:nvPr/>
        </p:nvSpPr>
        <p:spPr>
          <a:xfrm>
            <a:off x="8751415" y="4257307"/>
            <a:ext cx="2411226" cy="351949"/>
          </a:xfrm>
          <a:prstGeom prst="rect">
            <a:avLst/>
          </a:prstGeom>
          <a:noFill/>
          <a:ln/>
        </p:spPr>
        <p:txBody>
          <a:bodyPr wrap="none" lIns="0" tIns="0" rIns="0" bIns="0" rtlCol="0" anchor="t"/>
          <a:lstStyle/>
          <a:p>
            <a:pPr algn="ctr">
              <a:lnSpc>
                <a:spcPts val="2300"/>
              </a:lnSpc>
            </a:pPr>
            <a:r>
              <a:rPr lang="en-US" b="1" dirty="0">
                <a:solidFill>
                  <a:srgbClr val="3A3630"/>
                </a:solidFill>
                <a:latin typeface="Arial Rounded MT Bold" panose="020F0704030504030204" pitchFamily="34" charset="0"/>
              </a:rPr>
              <a:t>Strategic Allocation</a:t>
            </a:r>
          </a:p>
        </p:txBody>
      </p:sp>
      <p:sp>
        <p:nvSpPr>
          <p:cNvPr id="9" name="Text 2">
            <a:extLst>
              <a:ext uri="{FF2B5EF4-FFF2-40B4-BE49-F238E27FC236}">
                <a16:creationId xmlns:a16="http://schemas.microsoft.com/office/drawing/2014/main" id="{FAEBAC43-2810-00F9-6D74-E2A1FDFEABE1}"/>
              </a:ext>
            </a:extLst>
          </p:cNvPr>
          <p:cNvSpPr/>
          <p:nvPr/>
        </p:nvSpPr>
        <p:spPr>
          <a:xfrm>
            <a:off x="618879" y="4609332"/>
            <a:ext cx="3113286" cy="1634242"/>
          </a:xfrm>
          <a:prstGeom prst="rect">
            <a:avLst/>
          </a:prstGeom>
          <a:noFill/>
          <a:ln/>
        </p:spPr>
        <p:txBody>
          <a:bodyPr wrap="square" lIns="0" tIns="0" rIns="0" bIns="0" rtlCol="0" anchor="t"/>
          <a:lstStyle/>
          <a:p>
            <a:pPr marL="0" indent="0" algn="l">
              <a:lnSpc>
                <a:spcPts val="3000"/>
              </a:lnSpc>
              <a:buNone/>
            </a:pPr>
            <a:r>
              <a:rPr lang="en-US" dirty="0">
                <a:solidFill>
                  <a:srgbClr val="3A3630"/>
                </a:solidFill>
                <a:ea typeface="Source Sans Pro" pitchFamily="34" charset="-122"/>
              </a:rPr>
              <a:t>We identified our top-performing regions: North America, Europe, and Asia. We focused our efforts on these key areas</a:t>
            </a:r>
            <a:r>
              <a:rPr lang="en-US" sz="1850" dirty="0">
                <a:solidFill>
                  <a:srgbClr val="3A3630"/>
                </a:solidFill>
                <a:latin typeface="Source Sans Pro" pitchFamily="34" charset="0"/>
                <a:ea typeface="Source Sans Pro" pitchFamily="34" charset="-122"/>
                <a:cs typeface="Source Sans Pro" pitchFamily="34" charset="-120"/>
              </a:rPr>
              <a:t>.</a:t>
            </a:r>
            <a:endParaRPr lang="en-US" sz="1850" dirty="0"/>
          </a:p>
        </p:txBody>
      </p:sp>
      <p:sp>
        <p:nvSpPr>
          <p:cNvPr id="10" name="Text 4">
            <a:extLst>
              <a:ext uri="{FF2B5EF4-FFF2-40B4-BE49-F238E27FC236}">
                <a16:creationId xmlns:a16="http://schemas.microsoft.com/office/drawing/2014/main" id="{B5DBEA76-5E2B-581A-FCEF-39C8C1E244A7}"/>
              </a:ext>
            </a:extLst>
          </p:cNvPr>
          <p:cNvSpPr/>
          <p:nvPr/>
        </p:nvSpPr>
        <p:spPr>
          <a:xfrm>
            <a:off x="4690919" y="4609936"/>
            <a:ext cx="3113286" cy="1993326"/>
          </a:xfrm>
          <a:prstGeom prst="rect">
            <a:avLst/>
          </a:prstGeom>
          <a:noFill/>
          <a:ln/>
        </p:spPr>
        <p:txBody>
          <a:bodyPr wrap="square" lIns="0" tIns="0" rIns="0" bIns="0" rtlCol="0" anchor="t"/>
          <a:lstStyle/>
          <a:p>
            <a:pPr>
              <a:lnSpc>
                <a:spcPts val="3000"/>
              </a:lnSpc>
            </a:pPr>
            <a:r>
              <a:rPr lang="en-US" dirty="0">
                <a:solidFill>
                  <a:srgbClr val="3A3630"/>
                </a:solidFill>
                <a:ea typeface="Source Sans Pro" pitchFamily="34" charset="-122"/>
              </a:rPr>
              <a:t>We concentrated on our most successful product lines: Own Brand, Distribution, and Custom Made. These were key to maximizing profitability.</a:t>
            </a:r>
          </a:p>
        </p:txBody>
      </p:sp>
      <p:sp>
        <p:nvSpPr>
          <p:cNvPr id="11" name="Text 6">
            <a:extLst>
              <a:ext uri="{FF2B5EF4-FFF2-40B4-BE49-F238E27FC236}">
                <a16:creationId xmlns:a16="http://schemas.microsoft.com/office/drawing/2014/main" id="{509D2E69-FD8D-3AA4-6932-8D6CF8AA183D}"/>
              </a:ext>
            </a:extLst>
          </p:cNvPr>
          <p:cNvSpPr/>
          <p:nvPr/>
        </p:nvSpPr>
        <p:spPr>
          <a:xfrm>
            <a:off x="8674436" y="4609255"/>
            <a:ext cx="3113377" cy="1634319"/>
          </a:xfrm>
          <a:prstGeom prst="rect">
            <a:avLst/>
          </a:prstGeom>
          <a:noFill/>
          <a:ln/>
        </p:spPr>
        <p:txBody>
          <a:bodyPr wrap="square" lIns="0" tIns="0" rIns="0" bIns="0" rtlCol="0" anchor="t"/>
          <a:lstStyle/>
          <a:p>
            <a:pPr marL="0" indent="0" algn="l">
              <a:lnSpc>
                <a:spcPts val="3000"/>
              </a:lnSpc>
              <a:buNone/>
            </a:pPr>
            <a:r>
              <a:rPr lang="en-US" dirty="0">
                <a:solidFill>
                  <a:srgbClr val="3A3630"/>
                </a:solidFill>
                <a:ea typeface="Source Sans Pro" pitchFamily="34" charset="-122"/>
              </a:rPr>
              <a:t>We reallocated resources away from underperforming areas and focused on our strongest products and regions.</a:t>
            </a:r>
          </a:p>
        </p:txBody>
      </p:sp>
      <p:sp>
        <p:nvSpPr>
          <p:cNvPr id="12" name="TextBox 11">
            <a:extLst>
              <a:ext uri="{FF2B5EF4-FFF2-40B4-BE49-F238E27FC236}">
                <a16:creationId xmlns:a16="http://schemas.microsoft.com/office/drawing/2014/main" id="{80AB1B76-9449-0200-AFCA-A80B6AF60B47}"/>
              </a:ext>
            </a:extLst>
          </p:cNvPr>
          <p:cNvSpPr txBox="1"/>
          <p:nvPr/>
        </p:nvSpPr>
        <p:spPr>
          <a:xfrm rot="16200000">
            <a:off x="-1277907" y="5320468"/>
            <a:ext cx="2798065" cy="277000"/>
          </a:xfrm>
          <a:prstGeom prst="rect">
            <a:avLst/>
          </a:prstGeom>
          <a:noFill/>
        </p:spPr>
        <p:txBody>
          <a:bodyPr wrap="square" rtlCol="0">
            <a:spAutoFit/>
          </a:bodyPr>
          <a:lstStyle/>
          <a:p>
            <a:r>
              <a:rPr lang="en-US" sz="1200" b="1" dirty="0">
                <a:solidFill>
                  <a:srgbClr val="FF0000"/>
                </a:solidFill>
              </a:rPr>
              <a:t>Olumide Balogun         +</a:t>
            </a:r>
            <a:r>
              <a:rPr lang="en-US" sz="1100" b="1" dirty="0">
                <a:solidFill>
                  <a:srgbClr val="FF0000"/>
                </a:solidFill>
              </a:rPr>
              <a:t>234-8065060691</a:t>
            </a:r>
            <a:r>
              <a:rPr lang="en-US" sz="1200" b="1" dirty="0">
                <a:solidFill>
                  <a:srgbClr val="FF0000"/>
                </a:solidFill>
              </a:rPr>
              <a:t>  </a:t>
            </a:r>
            <a:endParaRPr lang="en-NG" sz="1200" b="1" dirty="0">
              <a:solidFill>
                <a:srgbClr val="FF0000"/>
              </a:solidFill>
            </a:endParaRPr>
          </a:p>
        </p:txBody>
      </p:sp>
    </p:spTree>
    <p:extLst>
      <p:ext uri="{BB962C8B-B14F-4D97-AF65-F5344CB8AC3E}">
        <p14:creationId xmlns:p14="http://schemas.microsoft.com/office/powerpoint/2010/main" val="279571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413</TotalTime>
  <Words>1292</Words>
  <Application>Microsoft Office PowerPoint</Application>
  <PresentationFormat>Widescreen</PresentationFormat>
  <Paragraphs>88</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Aptos</vt:lpstr>
      <vt:lpstr>Aptos Display</vt:lpstr>
      <vt:lpstr>Arial</vt:lpstr>
      <vt:lpstr>Arial Rounded MT Bold</vt:lpstr>
      <vt:lpstr>Baskerville Old Face</vt:lpstr>
      <vt:lpstr>Lora</vt:lpstr>
      <vt:lpstr>Segoe UI Emoji</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Christopher Balogun</dc:creator>
  <cp:lastModifiedBy>Christopher Balogun</cp:lastModifiedBy>
  <cp:revision>30</cp:revision>
  <dcterms:created xsi:type="dcterms:W3CDTF">2025-01-18T12:42:49Z</dcterms:created>
  <dcterms:modified xsi:type="dcterms:W3CDTF">2025-01-23T07:41:02Z</dcterms:modified>
</cp:coreProperties>
</file>